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426" r:id="rId2"/>
    <p:sldId id="456" r:id="rId3"/>
    <p:sldId id="460" r:id="rId4"/>
    <p:sldId id="310" r:id="rId5"/>
    <p:sldId id="457" r:id="rId6"/>
    <p:sldId id="427" r:id="rId7"/>
    <p:sldId id="428" r:id="rId8"/>
    <p:sldId id="429" r:id="rId9"/>
    <p:sldId id="430" r:id="rId10"/>
    <p:sldId id="431" r:id="rId11"/>
    <p:sldId id="432" r:id="rId12"/>
    <p:sldId id="433" r:id="rId13"/>
    <p:sldId id="434" r:id="rId14"/>
    <p:sldId id="435" r:id="rId15"/>
    <p:sldId id="437" r:id="rId16"/>
    <p:sldId id="423" r:id="rId17"/>
    <p:sldId id="458" r:id="rId18"/>
    <p:sldId id="459" r:id="rId19"/>
    <p:sldId id="40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F7A126"/>
    <a:srgbClr val="7D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24" autoAdjust="0"/>
    <p:restoredTop sz="50000" autoAdjust="0"/>
  </p:normalViewPr>
  <p:slideViewPr>
    <p:cSldViewPr snapToGrid="0" snapToObjects="1">
      <p:cViewPr>
        <p:scale>
          <a:sx n="150" d="100"/>
          <a:sy n="150" d="100"/>
        </p:scale>
        <p:origin x="-432" y="-2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FFCD-8A68-D34A-970C-26CF9025393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5D752-F021-A547-BA56-C8277D077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02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5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1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1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7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8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2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5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olsky_Innov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99" y="6487731"/>
            <a:ext cx="1656721" cy="3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6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64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6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8A559-FB84-BA49-9F40-F5F20145FC9A}" type="datetimeFigureOut">
              <a:rPr lang="en-US" smtClean="0"/>
              <a:pPr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1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24219" y="-2188266"/>
            <a:ext cx="7964172" cy="79641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609207"/>
            <a:ext cx="9144000" cy="47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100" dirty="0" smtClean="0">
                <a:solidFill>
                  <a:srgbClr val="383838"/>
                </a:solidFill>
                <a:latin typeface="Century Gothic"/>
                <a:ea typeface="MS PGothic" charset="0"/>
                <a:cs typeface="Century Gothic"/>
                <a:sym typeface="Helvetica" charset="0"/>
              </a:rPr>
              <a:t>Telling the Story</a:t>
            </a:r>
            <a:endParaRPr lang="en-US" sz="3100" dirty="0">
              <a:solidFill>
                <a:srgbClr val="383838"/>
              </a:solidFill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-1" y="1759476"/>
            <a:ext cx="914400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6700" dirty="0" smtClean="0">
                <a:solidFill>
                  <a:srgbClr val="7D202E"/>
                </a:solidFill>
                <a:latin typeface="Century Gothic"/>
                <a:ea typeface="MS PGothic" charset="0"/>
                <a:cs typeface="Century Gothic"/>
                <a:sym typeface="Helvetica" charset="0"/>
              </a:rPr>
              <a:t>Business Plan and Presentation</a:t>
            </a:r>
            <a:endParaRPr lang="en-US" sz="6700" dirty="0">
              <a:solidFill>
                <a:srgbClr val="7D202E"/>
              </a:solidFill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0" y="3528866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charset="0"/>
                <a:cs typeface="Century Gothic"/>
                <a:sym typeface="Helvetica" charset="0"/>
              </a:rPr>
              <a:t>Global New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charset="0"/>
                <a:cs typeface="Century Gothic"/>
                <a:sym typeface="Helvetica" charset="0"/>
              </a:rPr>
              <a:t>Venture Challenge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MS PGothic" charset="0"/>
              <a:cs typeface="Century Gothic"/>
              <a:sym typeface="Helvetica" charset="0"/>
            </a:endParaRPr>
          </a:p>
          <a:p>
            <a:pPr algn="ctr"/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charset="0"/>
                <a:cs typeface="Century Gothic"/>
                <a:sym typeface="Helvetica" charset="0"/>
              </a:rPr>
              <a:t>2017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0" y="4551014"/>
            <a:ext cx="914399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charset="0"/>
                <a:cs typeface="Century Gothic"/>
                <a:sym typeface="Helvetica" charset="0"/>
              </a:rPr>
              <a:t>Waverly Deutsch</a:t>
            </a:r>
          </a:p>
        </p:txBody>
      </p:sp>
      <p:pic>
        <p:nvPicPr>
          <p:cNvPr id="11" name="Picture 10" descr="Polsky_Horizontal_430+202+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2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7000" y="-79163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Go-To-Market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Competitive Analysis		Team		Operations</a:t>
            </a:r>
          </a:p>
        </p:txBody>
      </p:sp>
      <p:pic>
        <p:nvPicPr>
          <p:cNvPr id="13" name="Picture 12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65327" y="2929840"/>
            <a:ext cx="547392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Marketing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Message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Key tactics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Sales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Accessing the decision maker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Buying cycle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Channels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Customer Acquisition Costs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144" y="808567"/>
            <a:ext cx="4910667" cy="32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3540" y="-81043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Competitive Analysis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Team		Operations		Timeline and key</a:t>
            </a:r>
          </a:p>
        </p:txBody>
      </p:sp>
      <p:pic>
        <p:nvPicPr>
          <p:cNvPr id="19" name="Picture 18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65327" y="962509"/>
            <a:ext cx="54739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Current competitors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Direct and substitutes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Strengths and Weaknesses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Key differentiation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Future potential competitors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11794"/>
          <a:stretch/>
        </p:blipFill>
        <p:spPr>
          <a:xfrm>
            <a:off x="4072137" y="2895592"/>
            <a:ext cx="4623137" cy="29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39496" y="-88570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Team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Operations		Timeline and key risks	Financial Model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</a:t>
            </a:r>
          </a:p>
        </p:txBody>
      </p:sp>
      <p:pic>
        <p:nvPicPr>
          <p:cNvPr id="15" name="Picture 14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65327" y="3309274"/>
            <a:ext cx="72011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Team bios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Role in this company – avoid over titling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Relevant experience – industry, role, entrepreneurial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Credibility building titles and companies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u="sng" dirty="0" smtClean="0"/>
              <a:t>Tie to this business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Advisors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Critical gaps and plan to fill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791" y="800209"/>
            <a:ext cx="5846691" cy="24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16181" y="-100804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Operations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Timeline	and key risks		Financial Model	</a:t>
            </a:r>
          </a:p>
        </p:txBody>
      </p:sp>
      <p:pic>
        <p:nvPicPr>
          <p:cNvPr id="22" name="Picture 21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165327" y="1038712"/>
            <a:ext cx="72011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Key Processes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Production or service delivery – show the workflow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Partners and suppliers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Costs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Startup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131" y="3086106"/>
            <a:ext cx="6349808" cy="269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8892" y="-75403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Timeline and key risks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Financial Model</a:t>
            </a:r>
          </a:p>
        </p:txBody>
      </p:sp>
      <p:sp>
        <p:nvSpPr>
          <p:cNvPr id="19" name="Rectangle 2"/>
          <p:cNvSpPr>
            <a:spLocks/>
          </p:cNvSpPr>
          <p:nvPr/>
        </p:nvSpPr>
        <p:spPr bwMode="auto">
          <a:xfrm>
            <a:off x="1735893" y="2877273"/>
            <a:ext cx="5569657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500" dirty="0"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  <p:pic>
        <p:nvPicPr>
          <p:cNvPr id="9" name="Picture 8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65327" y="1038712"/>
            <a:ext cx="72011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Current status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Product development</a:t>
            </a:r>
          </a:p>
          <a:p>
            <a:pPr marL="1714500" lvl="3" indent="-342900">
              <a:buFont typeface="Wingdings" charset="2"/>
              <a:buChar char="§"/>
            </a:pPr>
            <a:r>
              <a:rPr lang="en-US" sz="2000" dirty="0" smtClean="0"/>
              <a:t>Prototyping</a:t>
            </a:r>
          </a:p>
          <a:p>
            <a:pPr marL="1714500" lvl="3" indent="-342900">
              <a:buFont typeface="Wingdings" charset="2"/>
              <a:buChar char="§"/>
            </a:pPr>
            <a:r>
              <a:rPr lang="en-US" sz="2000" dirty="0" smtClean="0"/>
              <a:t>MVP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Customer validation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Partnership agreements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Next 18 months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Milestones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Key risks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Specific to your business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Plan to address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1149" r="18965"/>
          <a:stretch/>
        </p:blipFill>
        <p:spPr>
          <a:xfrm>
            <a:off x="4241807" y="910164"/>
            <a:ext cx="4411134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06110" y="-75403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Financial Model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</a:t>
            </a:r>
          </a:p>
        </p:txBody>
      </p:sp>
      <p:pic>
        <p:nvPicPr>
          <p:cNvPr id="12" name="Picture 11" descr="Polsky_Horizontal_430+202+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65327" y="970976"/>
            <a:ext cx="8115527" cy="495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Start with your assumptions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Price / average contract size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Cost of customer acquisition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Cost basis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Contribution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Lifetime customer value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Show monthly cash flow for 18 months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Show annual projections for 5 years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You can summarize in document and include details in appendix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Include research that supports assumptions – supplier pricing, competitor pricing, analog scaling process, etc.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DO NOT SAY (OR </a:t>
            </a:r>
            <a:r>
              <a:rPr lang="en-US" sz="2400" u="sng" dirty="0" smtClean="0"/>
              <a:t>BE</a:t>
            </a:r>
            <a:r>
              <a:rPr lang="en-US" sz="2400" dirty="0" smtClean="0"/>
              <a:t>) CONSERVATIVE!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End with an ASK!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199" y="762000"/>
            <a:ext cx="3217345" cy="24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50958"/>
            <a:ext cx="9144000" cy="51039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4177702" y="-4177695"/>
            <a:ext cx="788600" cy="91439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80372" y="143495"/>
            <a:ext cx="4490957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Formatting Requirements</a:t>
            </a:r>
            <a:endParaRPr lang="en-US" sz="2800" b="1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  <p:pic>
        <p:nvPicPr>
          <p:cNvPr id="6" name="Picture 5" descr="Polsky_Horizontal_430+202+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9267" y="1193793"/>
            <a:ext cx="6199133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Single PDF file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Cover page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Ten pages of text maximum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Single spaced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11 point font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Appendix: additional ten pages maximum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Resumes / detailed bios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Full financial model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Analogs and other secondary research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Customer research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Separate PDF – One page executive summary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46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750958"/>
            <a:ext cx="9144000" cy="51039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4177702" y="-4177695"/>
            <a:ext cx="788600" cy="91439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80372" y="143495"/>
            <a:ext cx="4208679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First Round Presentation</a:t>
            </a:r>
            <a:endParaRPr lang="en-US" sz="2800" b="1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  <p:pic>
        <p:nvPicPr>
          <p:cNvPr id="6" name="Picture 5" descr="Polsky_Horizontal_430+202+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2733" y="1397000"/>
            <a:ext cx="8266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Tell an interesting story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NOT a verbal summary of your business plan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NOT a product pitch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Make it concrete and real – screen shots, customer data, supplier names, business partner LOI, etc.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Goal: intrigue an investor, make them want to know more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endParaRPr lang="en-US" sz="24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12 minutes of presentation, 13 minutes of Q&amp;A and feedback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All student members of team </a:t>
            </a:r>
            <a:r>
              <a:rPr lang="en-US" sz="2400" u="sng" dirty="0" smtClean="0"/>
              <a:t>may</a:t>
            </a:r>
            <a:r>
              <a:rPr lang="en-US" sz="2400" dirty="0" smtClean="0"/>
              <a:t> present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Outside team members may be involved in Q&amp;A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PowerPoint not to exceed 20 slides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67702" y="917688"/>
            <a:ext cx="1670975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Content:</a:t>
            </a:r>
            <a:endParaRPr lang="en-US" sz="2800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67702" y="3872570"/>
            <a:ext cx="1460230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Format:</a:t>
            </a:r>
            <a:endParaRPr lang="en-US" sz="2800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378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50958"/>
            <a:ext cx="9144000" cy="51039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4177702" y="-4177695"/>
            <a:ext cx="788600" cy="91439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olsky_Horizontal_430+202+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19007" y="1500729"/>
            <a:ext cx="3709059" cy="4258256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Elevator Pitch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Business Plan Presentation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One Hour Meeting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Due Diligence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Term Sheet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Contract / Investment</a:t>
            </a:r>
            <a:endParaRPr lang="en-US" sz="2600" dirty="0">
              <a:latin typeface="Arial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594712" y="1953675"/>
            <a:ext cx="1495425" cy="639763"/>
          </a:xfrm>
          <a:prstGeom prst="rightArrow">
            <a:avLst>
              <a:gd name="adj1" fmla="val 50000"/>
              <a:gd name="adj2" fmla="val 58437"/>
            </a:avLst>
          </a:prstGeom>
          <a:solidFill>
            <a:srgbClr val="8400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206792" y="1488518"/>
            <a:ext cx="3741815" cy="4258256"/>
          </a:xfrm>
          <a:prstGeom prst="rect">
            <a:avLst/>
          </a:prstGeom>
        </p:spPr>
        <p:txBody>
          <a:bodyPr lIns="91432" tIns="45716" rIns="91432" bIns="45716" rtlCol="0">
            <a:normAutofit/>
          </a:bodyPr>
          <a:lstStyle>
            <a:lvl1pPr marL="228580" indent="-2285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3" indent="-285724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2898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600057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217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376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  <a:latin typeface="+mn-lt"/>
              </a:defRPr>
            </a:lvl6pPr>
            <a:lvl7pPr marL="2971535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  <a:latin typeface="+mn-lt"/>
              </a:defRPr>
            </a:lvl7pPr>
            <a:lvl8pPr marL="3428695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  <a:latin typeface="+mn-lt"/>
              </a:defRPr>
            </a:lvl8pPr>
            <a:lvl9pPr marL="3885854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Pick Up Line</a:t>
            </a: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Coffee Date</a:t>
            </a:r>
          </a:p>
          <a:p>
            <a:pPr marL="0" indent="0" fontAlgn="auto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latin typeface="Arial" charset="0"/>
            </a:endParaRP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Dinner Date</a:t>
            </a: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Courtship</a:t>
            </a: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Engagement Ring</a:t>
            </a: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Marriage</a:t>
            </a:r>
            <a:endParaRPr lang="en-US" sz="2600" dirty="0">
              <a:latin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1032" y="143495"/>
            <a:ext cx="8984100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Remember, Winning an Investor is a Dating Process</a:t>
            </a:r>
            <a:endParaRPr lang="en-US" sz="2800" b="1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76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3660502" y="-2011607"/>
            <a:ext cx="1822995" cy="91439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" y="2132772"/>
            <a:ext cx="9028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D202E"/>
                </a:solidFill>
                <a:latin typeface="Century Gothic"/>
                <a:ea typeface="MS PGothic" charset="0"/>
                <a:cs typeface="Century Gothic"/>
                <a:sym typeface="Helvetica" charset="0"/>
              </a:rPr>
              <a:t>Q&amp;A</a:t>
            </a:r>
            <a:endParaRPr lang="en-US" sz="4400" b="1" dirty="0">
              <a:solidFill>
                <a:srgbClr val="7D202E"/>
              </a:solidFill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  <p:pic>
        <p:nvPicPr>
          <p:cNvPr id="6" name="Picture 5" descr="Polsky_Horizontal_430+202+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750958"/>
            <a:ext cx="9144000" cy="51039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4196523" y="-4196519"/>
            <a:ext cx="750952" cy="914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532" y="100127"/>
            <a:ext cx="2638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Agenda</a:t>
            </a:r>
            <a:endParaRPr lang="en-US" sz="2800" b="1" dirty="0">
              <a:solidFill>
                <a:srgbClr val="7D202E"/>
              </a:solidFill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851955" y="1322553"/>
            <a:ext cx="971828" cy="200991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6184" y="1841596"/>
            <a:ext cx="185246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1A1A1A"/>
              </a:buClr>
              <a:buSzPct val="125000"/>
            </a:pPr>
            <a:r>
              <a:rPr lang="en-US" dirty="0" smtClean="0">
                <a:latin typeface="Century Gothic"/>
                <a:ea typeface="MS PGothic" charset="0"/>
                <a:cs typeface="Century Gothic"/>
                <a:sym typeface="Helvetica" charset="0"/>
              </a:rPr>
              <a:t>Review GNVC Timeline </a:t>
            </a:r>
          </a:p>
        </p:txBody>
      </p:sp>
      <p:sp>
        <p:nvSpPr>
          <p:cNvPr id="16" name="Rectangle 15"/>
          <p:cNvSpPr/>
          <p:nvPr/>
        </p:nvSpPr>
        <p:spPr>
          <a:xfrm rot="5400000">
            <a:off x="3355853" y="1049534"/>
            <a:ext cx="971828" cy="255595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43934" y="1841596"/>
            <a:ext cx="247581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1A1A1A"/>
              </a:buClr>
              <a:buSzPct val="125000"/>
            </a:pPr>
            <a:r>
              <a:rPr lang="en-US" dirty="0" smtClean="0">
                <a:latin typeface="Century Gothic"/>
                <a:ea typeface="MS PGothic" charset="0"/>
                <a:cs typeface="Century Gothic"/>
                <a:sym typeface="Helvetica" charset="0"/>
              </a:rPr>
              <a:t>Business Plan: Key Elements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5907018" y="1333533"/>
            <a:ext cx="971828" cy="19988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73640" y="2034214"/>
            <a:ext cx="1739802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1A1A1A"/>
              </a:buClr>
              <a:buSzPct val="125000"/>
            </a:pPr>
            <a:r>
              <a:rPr lang="en-US" dirty="0" smtClean="0">
                <a:latin typeface="Century Gothic"/>
                <a:ea typeface="MS PGothic" charset="0"/>
                <a:cs typeface="Century Gothic"/>
                <a:sym typeface="Helvetica" charset="0"/>
              </a:rPr>
              <a:t>Presentation</a:t>
            </a:r>
          </a:p>
        </p:txBody>
      </p:sp>
      <p:sp>
        <p:nvSpPr>
          <p:cNvPr id="23" name="Rectangle 22"/>
          <p:cNvSpPr/>
          <p:nvPr/>
        </p:nvSpPr>
        <p:spPr>
          <a:xfrm rot="5400000">
            <a:off x="7736859" y="1757907"/>
            <a:ext cx="971828" cy="113920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810614" y="2028756"/>
            <a:ext cx="981762" cy="455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1A1A1A"/>
              </a:buClr>
              <a:buSzPct val="125000"/>
            </a:pPr>
            <a:r>
              <a:rPr lang="en-US" dirty="0" smtClean="0">
                <a:latin typeface="Century Gothic"/>
                <a:ea typeface="MS PGothic" charset="0"/>
                <a:cs typeface="Century Gothic"/>
                <a:sym typeface="Helvetica" charset="0"/>
              </a:rPr>
              <a:t>Q&amp;A</a:t>
            </a:r>
          </a:p>
        </p:txBody>
      </p:sp>
      <p:pic>
        <p:nvPicPr>
          <p:cNvPr id="31" name="Picture 30" descr="Polsky_Horizontal_430+202+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743659"/>
            <a:ext cx="9144000" cy="594317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 rot="5400000">
            <a:off x="4241010" y="1985100"/>
            <a:ext cx="661977" cy="914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5400000">
            <a:off x="4196523" y="-4196519"/>
            <a:ext cx="750952" cy="914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5532" y="-16216"/>
            <a:ext cx="52761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latin typeface="Century Gothic"/>
                <a:cs typeface="Century Gothic"/>
              </a:rPr>
              <a:t>GNVC 2017 Timeline</a:t>
            </a:r>
            <a:endParaRPr lang="en-US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936159"/>
              </p:ext>
            </p:extLst>
          </p:nvPr>
        </p:nvGraphicFramePr>
        <p:xfrm>
          <a:off x="42857" y="451134"/>
          <a:ext cx="7354812" cy="3708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25802"/>
                <a:gridCol w="1225802"/>
                <a:gridCol w="1225802"/>
                <a:gridCol w="1225802"/>
                <a:gridCol w="1225802"/>
                <a:gridCol w="12258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October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November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December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January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February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March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4772" y="775322"/>
            <a:ext cx="2896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10/24 – Feasibility summary due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25577" y="1026806"/>
            <a:ext cx="2726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11/4 – Class teams announced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79121" y="1505034"/>
            <a:ext cx="4461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12/5-7 Webinar – Business plans and presentations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1333824" y="1253549"/>
            <a:ext cx="6188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Weeks of 11/28 and 12/5 – </a:t>
            </a:r>
            <a:r>
              <a:rPr lang="en-US" sz="1600" u="sng" dirty="0" smtClean="0"/>
              <a:t>GNVC kickoff calls</a:t>
            </a:r>
            <a:r>
              <a:rPr lang="en-US" sz="1600" dirty="0" smtClean="0"/>
              <a:t> via WebEx with each team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3907331" y="2464435"/>
            <a:ext cx="37539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1/5 – </a:t>
            </a:r>
            <a:r>
              <a:rPr lang="en-US" sz="1600" b="1" dirty="0" smtClean="0">
                <a:solidFill>
                  <a:srgbClr val="FF0000"/>
                </a:solidFill>
              </a:rPr>
              <a:t>XP </a:t>
            </a:r>
            <a:r>
              <a:rPr lang="en-US" sz="1600" dirty="0" smtClean="0"/>
              <a:t>GNVC class begins</a:t>
            </a:r>
          </a:p>
          <a:p>
            <a:r>
              <a:rPr lang="en-US" sz="1600" dirty="0" smtClean="0"/>
              <a:t>1/27 – </a:t>
            </a:r>
            <a:r>
              <a:rPr lang="en-US" sz="1600" b="1" dirty="0" smtClean="0">
                <a:solidFill>
                  <a:srgbClr val="FF0000"/>
                </a:solidFill>
              </a:rPr>
              <a:t>XP</a:t>
            </a:r>
            <a:r>
              <a:rPr lang="en-US" sz="1600" dirty="0" smtClean="0"/>
              <a:t> Final business plans due</a:t>
            </a:r>
          </a:p>
          <a:p>
            <a:r>
              <a:rPr lang="en-US" sz="1600" dirty="0" smtClean="0"/>
              <a:t>1/29 –</a:t>
            </a:r>
            <a:r>
              <a:rPr lang="en-US" sz="1600" b="1" dirty="0" smtClean="0">
                <a:solidFill>
                  <a:srgbClr val="FF0000"/>
                </a:solidFill>
              </a:rPr>
              <a:t> XP </a:t>
            </a:r>
            <a:r>
              <a:rPr lang="en-US" sz="1600" dirty="0" smtClean="0"/>
              <a:t>Semi-final presentations</a:t>
            </a:r>
          </a:p>
          <a:p>
            <a:r>
              <a:rPr lang="en-US" sz="1600" b="1" u="sng" dirty="0" smtClean="0">
                <a:solidFill>
                  <a:srgbClr val="008000"/>
                </a:solidFill>
              </a:rPr>
              <a:t>1/15-17 </a:t>
            </a:r>
            <a:r>
              <a:rPr lang="en-US" sz="1600" dirty="0" smtClean="0"/>
              <a:t>–  </a:t>
            </a:r>
            <a:r>
              <a:rPr lang="en-US" sz="1600" b="1" dirty="0" smtClean="0">
                <a:solidFill>
                  <a:srgbClr val="008000"/>
                </a:solidFill>
              </a:rPr>
              <a:t>AXP</a:t>
            </a:r>
            <a:r>
              <a:rPr lang="en-US" sz="1600" dirty="0" smtClean="0"/>
              <a:t> </a:t>
            </a:r>
            <a:r>
              <a:rPr lang="en-US" sz="1600" u="sng" dirty="0" smtClean="0"/>
              <a:t>Update calls </a:t>
            </a:r>
            <a:r>
              <a:rPr lang="en-US" sz="1600" dirty="0" smtClean="0"/>
              <a:t>via WebEx</a:t>
            </a:r>
          </a:p>
          <a:p>
            <a:r>
              <a:rPr lang="en-US" sz="1600" dirty="0" smtClean="0"/>
              <a:t>1/30 – </a:t>
            </a:r>
            <a:r>
              <a:rPr lang="en-US" sz="1600" b="1" dirty="0" smtClean="0">
                <a:solidFill>
                  <a:srgbClr val="008000"/>
                </a:solidFill>
              </a:rPr>
              <a:t>AXP</a:t>
            </a:r>
            <a:r>
              <a:rPr lang="en-US" sz="1600" dirty="0" smtClean="0"/>
              <a:t> First draft of plan due via email</a:t>
            </a:r>
          </a:p>
          <a:p>
            <a:r>
              <a:rPr lang="en-US" sz="1600" dirty="0" smtClean="0"/>
              <a:t>1/30-2/1 </a:t>
            </a:r>
            <a:r>
              <a:rPr lang="en-US" sz="1600" dirty="0"/>
              <a:t>– </a:t>
            </a:r>
            <a:r>
              <a:rPr lang="en-US" sz="1600" b="1" dirty="0">
                <a:solidFill>
                  <a:srgbClr val="0000FF"/>
                </a:solidFill>
              </a:rPr>
              <a:t>EXP</a:t>
            </a:r>
            <a:r>
              <a:rPr lang="en-US" sz="1600" dirty="0"/>
              <a:t> </a:t>
            </a:r>
            <a:r>
              <a:rPr lang="en-US" sz="1600" u="sng" dirty="0"/>
              <a:t>Update calls </a:t>
            </a:r>
            <a:r>
              <a:rPr lang="en-US" sz="1600" dirty="0"/>
              <a:t>via WebEx</a:t>
            </a:r>
          </a:p>
          <a:p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2587368" y="1732238"/>
            <a:ext cx="3733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12/10 – all GNVC teams must be finalized</a:t>
            </a:r>
          </a:p>
          <a:p>
            <a:r>
              <a:rPr lang="en-US" sz="1600" dirty="0" smtClean="0"/>
              <a:t>12/20-23 – </a:t>
            </a:r>
            <a:r>
              <a:rPr lang="en-US" sz="1600" b="1" dirty="0" smtClean="0">
                <a:solidFill>
                  <a:srgbClr val="FF0000"/>
                </a:solidFill>
              </a:rPr>
              <a:t>XP</a:t>
            </a:r>
            <a:r>
              <a:rPr lang="en-US" sz="1600" dirty="0" smtClean="0"/>
              <a:t> </a:t>
            </a:r>
            <a:r>
              <a:rPr lang="en-US" sz="1600" u="sng" dirty="0" smtClean="0"/>
              <a:t>Update calls </a:t>
            </a:r>
            <a:r>
              <a:rPr lang="en-US" sz="1600" dirty="0" smtClean="0"/>
              <a:t>via WebEx</a:t>
            </a:r>
          </a:p>
          <a:p>
            <a:r>
              <a:rPr lang="en-US" sz="1600" dirty="0" smtClean="0"/>
              <a:t>12/30 – </a:t>
            </a:r>
            <a:r>
              <a:rPr lang="en-US" sz="1600" b="1" dirty="0" smtClean="0">
                <a:solidFill>
                  <a:srgbClr val="FF0000"/>
                </a:solidFill>
              </a:rPr>
              <a:t>XP</a:t>
            </a:r>
            <a:r>
              <a:rPr lang="en-US" sz="1600" dirty="0" smtClean="0"/>
              <a:t> First draft of plan due via email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5115347" y="3928161"/>
            <a:ext cx="372970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2/5 – </a:t>
            </a:r>
            <a:r>
              <a:rPr lang="en-US" sz="1600" b="1" dirty="0" smtClean="0">
                <a:solidFill>
                  <a:srgbClr val="008000"/>
                </a:solidFill>
              </a:rPr>
              <a:t>AXP</a:t>
            </a:r>
            <a:r>
              <a:rPr lang="en-US" sz="1600" dirty="0" smtClean="0"/>
              <a:t> </a:t>
            </a:r>
            <a:r>
              <a:rPr lang="en-US" sz="1600" dirty="0"/>
              <a:t>GNVC class begins</a:t>
            </a:r>
          </a:p>
          <a:p>
            <a:r>
              <a:rPr lang="en-US" sz="1600" dirty="0"/>
              <a:t>2</a:t>
            </a:r>
            <a:r>
              <a:rPr lang="en-US" sz="1600" dirty="0" smtClean="0"/>
              <a:t>/8 –</a:t>
            </a:r>
            <a:r>
              <a:rPr lang="en-US" sz="1600" b="1" dirty="0" smtClean="0">
                <a:solidFill>
                  <a:srgbClr val="008000"/>
                </a:solidFill>
              </a:rPr>
              <a:t> AXP </a:t>
            </a:r>
            <a:r>
              <a:rPr lang="en-US" sz="1600" dirty="0"/>
              <a:t>Final business plans due</a:t>
            </a:r>
          </a:p>
          <a:p>
            <a:r>
              <a:rPr lang="en-US" sz="1600" dirty="0"/>
              <a:t>2</a:t>
            </a:r>
            <a:r>
              <a:rPr lang="en-US" sz="1600" dirty="0" smtClean="0"/>
              <a:t>/10 –</a:t>
            </a:r>
            <a:r>
              <a:rPr lang="en-US" sz="1600" b="1" dirty="0" smtClean="0">
                <a:solidFill>
                  <a:srgbClr val="008000"/>
                </a:solidFill>
              </a:rPr>
              <a:t> AXP </a:t>
            </a:r>
            <a:r>
              <a:rPr lang="en-US" sz="1600" dirty="0" smtClean="0"/>
              <a:t>Semi-final presentations</a:t>
            </a:r>
          </a:p>
          <a:p>
            <a:endParaRPr lang="en-US" sz="400" dirty="0" smtClean="0"/>
          </a:p>
          <a:p>
            <a:r>
              <a:rPr lang="en-US" sz="1600" dirty="0"/>
              <a:t>2/</a:t>
            </a:r>
            <a:r>
              <a:rPr lang="en-US" sz="1600" dirty="0" smtClean="0"/>
              <a:t>13 – </a:t>
            </a:r>
            <a:r>
              <a:rPr lang="en-US" sz="1600" b="1" dirty="0" smtClean="0">
                <a:solidFill>
                  <a:srgbClr val="0000FF"/>
                </a:solidFill>
              </a:rPr>
              <a:t>EXP </a:t>
            </a:r>
            <a:r>
              <a:rPr lang="en-US" sz="1600" dirty="0" smtClean="0"/>
              <a:t>First </a:t>
            </a:r>
            <a:r>
              <a:rPr lang="en-US" sz="1600" dirty="0"/>
              <a:t>draft of plan due via email</a:t>
            </a:r>
          </a:p>
          <a:p>
            <a:r>
              <a:rPr lang="en-US" sz="1600" dirty="0"/>
              <a:t>2</a:t>
            </a:r>
            <a:r>
              <a:rPr lang="en-US" sz="1600" dirty="0" smtClean="0"/>
              <a:t>/19 – </a:t>
            </a:r>
            <a:r>
              <a:rPr lang="en-US" sz="1600" b="1" dirty="0">
                <a:solidFill>
                  <a:srgbClr val="0000FF"/>
                </a:solidFill>
              </a:rPr>
              <a:t>EXP</a:t>
            </a:r>
            <a:r>
              <a:rPr lang="en-US" sz="1600" dirty="0" smtClean="0"/>
              <a:t> </a:t>
            </a:r>
            <a:r>
              <a:rPr lang="en-US" sz="1600" dirty="0"/>
              <a:t>GNVC class begins</a:t>
            </a:r>
          </a:p>
          <a:p>
            <a:r>
              <a:rPr lang="en-US" sz="1600" dirty="0"/>
              <a:t>2</a:t>
            </a:r>
            <a:r>
              <a:rPr lang="en-US" sz="1600" dirty="0" smtClean="0"/>
              <a:t>/22 –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EXP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dirty="0"/>
              <a:t>Final business plans due</a:t>
            </a:r>
          </a:p>
          <a:p>
            <a:r>
              <a:rPr lang="en-US" sz="1600" dirty="0"/>
              <a:t>2/</a:t>
            </a:r>
            <a:r>
              <a:rPr lang="en-US" sz="1600" dirty="0" smtClean="0"/>
              <a:t>24 –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EXP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/>
              <a:t>Semi-final presentations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6413499" y="5831785"/>
            <a:ext cx="1844947" cy="338554"/>
            <a:chOff x="6413499" y="5848279"/>
            <a:chExt cx="1844947" cy="338554"/>
          </a:xfrm>
        </p:grpSpPr>
        <p:sp>
          <p:nvSpPr>
            <p:cNvPr id="6" name="Rounded Rectangle 5"/>
            <p:cNvSpPr/>
            <p:nvPr/>
          </p:nvSpPr>
          <p:spPr>
            <a:xfrm>
              <a:off x="6413499" y="5848279"/>
              <a:ext cx="1844947" cy="338554"/>
            </a:xfrm>
            <a:prstGeom prst="roundRect">
              <a:avLst/>
            </a:prstGeom>
            <a:solidFill>
              <a:srgbClr val="7D202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448235" y="5848279"/>
              <a:ext cx="1810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3/16 – GNVC Finals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499" y="6274577"/>
            <a:ext cx="2555875" cy="5793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5994" y="3094143"/>
            <a:ext cx="13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D202E"/>
                </a:solidFill>
              </a:rPr>
              <a:t>We are here</a:t>
            </a:r>
            <a:endParaRPr lang="en-US" dirty="0">
              <a:solidFill>
                <a:srgbClr val="7D202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05438" y="1791507"/>
            <a:ext cx="563397" cy="1328037"/>
          </a:xfrm>
          <a:prstGeom prst="straightConnector1">
            <a:avLst/>
          </a:prstGeom>
          <a:ln>
            <a:solidFill>
              <a:srgbClr val="7D2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355606" y="1349641"/>
            <a:ext cx="6166430" cy="441866"/>
          </a:xfrm>
          <a:prstGeom prst="rect">
            <a:avLst/>
          </a:prstGeom>
          <a:noFill/>
          <a:ln>
            <a:solidFill>
              <a:srgbClr val="7D20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1035"/>
            <a:ext cx="9144000" cy="533489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196523" y="-4196519"/>
            <a:ext cx="750952" cy="914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532" y="66259"/>
            <a:ext cx="831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Six Reasons to Write a Business Plan</a:t>
            </a:r>
            <a:endParaRPr lang="en-US" sz="2800" b="1" dirty="0">
              <a:solidFill>
                <a:srgbClr val="7D202E"/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 descr="Polsky_Horizontal_430+202+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1579" y="2532542"/>
            <a:ext cx="61350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Define and quantify the opportunity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Document your assumptions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Improve your business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Figure out how much money you need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Share your vision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Force yourself to answer the hard questions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26595" y="1688653"/>
            <a:ext cx="540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 good business plan will help you: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86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1036"/>
            <a:ext cx="9144000" cy="533489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196523" y="-4196519"/>
            <a:ext cx="750952" cy="914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532" y="66259"/>
            <a:ext cx="831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Elements of a Business Plan</a:t>
            </a:r>
            <a:endParaRPr lang="en-US" sz="2800" b="1" dirty="0">
              <a:solidFill>
                <a:srgbClr val="7D202E"/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 descr="Polsky_Horizontal_430+202+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938634" y="795866"/>
            <a:ext cx="5118779" cy="5158312"/>
            <a:chOff x="1938634" y="845795"/>
            <a:chExt cx="5118779" cy="52438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b="845"/>
            <a:stretch/>
          </p:blipFill>
          <p:spPr>
            <a:xfrm>
              <a:off x="1962978" y="845795"/>
              <a:ext cx="5094435" cy="52438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6290" y="4801088"/>
              <a:ext cx="966184" cy="4952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06154" y="4917478"/>
              <a:ext cx="648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Team</a:t>
              </a:r>
              <a:endParaRPr lang="en-US" sz="16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2374" y="2640272"/>
              <a:ext cx="1000182" cy="49038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28685" y="1608326"/>
              <a:ext cx="966184" cy="508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941791" y="2610356"/>
              <a:ext cx="13308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Timeline and key risks</a:t>
              </a:r>
              <a:endParaRPr lang="en-US" sz="16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04564" y="1608326"/>
              <a:ext cx="1027289" cy="50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996752" y="1580304"/>
              <a:ext cx="13308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Company Background</a:t>
              </a:r>
              <a:endParaRPr lang="en-US" sz="16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41866" y="2892667"/>
              <a:ext cx="1052006" cy="20757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66219" y="3992736"/>
              <a:ext cx="1003300" cy="28139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02507" y="3786088"/>
              <a:ext cx="887577" cy="2813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11230" y="2694014"/>
              <a:ext cx="867648" cy="17119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68987" y="2923087"/>
              <a:ext cx="233519" cy="20757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62185" y="2723390"/>
              <a:ext cx="13308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Problem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23357" y="3888797"/>
              <a:ext cx="13308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Solution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3050" y="5156201"/>
              <a:ext cx="871831" cy="523286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3987800" y="5041900"/>
              <a:ext cx="133350" cy="393700"/>
            </a:xfrm>
            <a:custGeom>
              <a:avLst/>
              <a:gdLst>
                <a:gd name="connsiteX0" fmla="*/ 133350 w 133350"/>
                <a:gd name="connsiteY0" fmla="*/ 0 h 393700"/>
                <a:gd name="connsiteX1" fmla="*/ 82550 w 133350"/>
                <a:gd name="connsiteY1" fmla="*/ 241300 h 393700"/>
                <a:gd name="connsiteX2" fmla="*/ 0 w 133350"/>
                <a:gd name="connsiteY2" fmla="*/ 393700 h 393700"/>
                <a:gd name="connsiteX3" fmla="*/ 0 w 133350"/>
                <a:gd name="connsiteY3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393700">
                  <a:moveTo>
                    <a:pt x="133350" y="0"/>
                  </a:moveTo>
                  <a:cubicBezTo>
                    <a:pt x="119062" y="87841"/>
                    <a:pt x="104775" y="175683"/>
                    <a:pt x="82550" y="241300"/>
                  </a:cubicBezTo>
                  <a:cubicBezTo>
                    <a:pt x="60325" y="306917"/>
                    <a:pt x="0" y="393700"/>
                    <a:pt x="0" y="393700"/>
                  </a:cubicBezTo>
                  <a:lnTo>
                    <a:pt x="0" y="393700"/>
                  </a:lnTo>
                </a:path>
              </a:pathLst>
            </a:cu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06164" y="4873028"/>
              <a:ext cx="904136" cy="33855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01439" y="4801087"/>
              <a:ext cx="904136" cy="24121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299209" y="4778266"/>
              <a:ext cx="92449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Go-To-Market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65974" y="5268732"/>
              <a:ext cx="131819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Competitive Analysis</a:t>
              </a:r>
              <a:endParaRPr lang="en-US" sz="1600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31424" y="3967336"/>
              <a:ext cx="1000182" cy="28139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21150" y="1370754"/>
              <a:ext cx="774700" cy="4191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938634" y="3903281"/>
              <a:ext cx="13308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Operations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56934" y="1578893"/>
              <a:ext cx="13308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Financial Model</a:t>
              </a:r>
              <a:endParaRPr lang="en-US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40574" y="1122893"/>
              <a:ext cx="13308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Executive Summary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04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64617" y="400140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6226" y="-73526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Executive Summary</a:t>
            </a:r>
            <a:r>
              <a:rPr lang="en-US" dirty="0" smtClean="0">
                <a:latin typeface="Century Gothic"/>
                <a:cs typeface="Century Gothic"/>
              </a:rPr>
              <a:t>	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Company Overview		Problem</a:t>
            </a:r>
          </a:p>
        </p:txBody>
      </p:sp>
      <p:pic>
        <p:nvPicPr>
          <p:cNvPr id="20" name="Picture 19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65326" y="1817657"/>
            <a:ext cx="49619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u="sng" dirty="0" smtClean="0"/>
              <a:t>One page</a:t>
            </a:r>
            <a:r>
              <a:rPr lang="en-US" sz="2400" dirty="0" smtClean="0"/>
              <a:t> that clearly describes: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 smtClean="0"/>
              <a:t>The customer set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 smtClean="0"/>
              <a:t>Their problem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/>
              <a:t>Y</a:t>
            </a:r>
            <a:r>
              <a:rPr lang="en-US" sz="2000" dirty="0" smtClean="0"/>
              <a:t>our unique solution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status of the company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potential – in numbers 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 smtClean="0"/>
              <a:t>Your next steps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 smtClean="0"/>
              <a:t>Financing needed</a:t>
            </a:r>
            <a:endParaRPr lang="en-US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068" y="541858"/>
            <a:ext cx="3939363" cy="55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64617" y="400140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0113" y="-97037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Company Overview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Problem	Solution		Go-To-Market</a:t>
            </a:r>
          </a:p>
        </p:txBody>
      </p:sp>
      <p:pic>
        <p:nvPicPr>
          <p:cNvPr id="41" name="Picture 40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-165326" y="1047160"/>
            <a:ext cx="4961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Summary of business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Mission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Company details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When founded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Where founded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Company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933" y="2299522"/>
            <a:ext cx="5320255" cy="35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2434" y="-72576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Problem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      Solution		Go-To-Market Plan		Competitor Analysis</a:t>
            </a:r>
          </a:p>
        </p:txBody>
      </p:sp>
      <p:pic>
        <p:nvPicPr>
          <p:cNvPr id="14" name="Picture 13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65326" y="2147849"/>
            <a:ext cx="496195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Who is the customer?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Profile details 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Buyer </a:t>
            </a:r>
            <a:r>
              <a:rPr lang="en-US" sz="2000" dirty="0" err="1" smtClean="0"/>
              <a:t>vs</a:t>
            </a:r>
            <a:r>
              <a:rPr lang="en-US" sz="2000" dirty="0" smtClean="0"/>
              <a:t> User?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What is the pain/opportunity?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Description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Quantifiable?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u="sng" dirty="0" smtClean="0"/>
              <a:t>Data from customer interviews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How many people have this problem?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Market size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Initial target market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415" r="9670" b="13987"/>
          <a:stretch/>
        </p:blipFill>
        <p:spPr>
          <a:xfrm>
            <a:off x="4732866" y="668874"/>
            <a:ext cx="3860801" cy="34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19368" y="-90450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Solution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Go-To-Market     	Competitive Analysis		Team</a:t>
            </a:r>
          </a:p>
        </p:txBody>
      </p:sp>
      <p:pic>
        <p:nvPicPr>
          <p:cNvPr id="11" name="Picture 10" descr="Polsky_Horizontal_430+202+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6328794"/>
            <a:ext cx="2349594" cy="337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6134378"/>
            <a:ext cx="2555875" cy="5793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65327" y="1114915"/>
            <a:ext cx="54739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Detailed description of your offering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Product? Service? Platform?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Customer use case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Demo – screen shots, prototype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IP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Differentiation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343" y="2870200"/>
            <a:ext cx="5535466" cy="30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17439</TotalTime>
  <Words>716</Words>
  <Application>Microsoft Macintosh PowerPoint</Application>
  <PresentationFormat>On-screen Show (4:3)</PresentationFormat>
  <Paragraphs>197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Helvetica</vt:lpstr>
      <vt:lpstr>MS PGothic</vt:lpstr>
      <vt:lpstr>Wingdings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a</dc:creator>
  <cp:lastModifiedBy>Microsoft Office User</cp:lastModifiedBy>
  <cp:revision>213</cp:revision>
  <dcterms:created xsi:type="dcterms:W3CDTF">2013-12-20T23:44:29Z</dcterms:created>
  <dcterms:modified xsi:type="dcterms:W3CDTF">2016-12-05T20:27:08Z</dcterms:modified>
</cp:coreProperties>
</file>