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6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302" r:id="rId23"/>
    <p:sldId id="301" r:id="rId24"/>
    <p:sldId id="303" r:id="rId25"/>
    <p:sldId id="304" r:id="rId26"/>
    <p:sldId id="305" r:id="rId27"/>
    <p:sldId id="306" r:id="rId28"/>
    <p:sldId id="314" r:id="rId29"/>
    <p:sldId id="260" r:id="rId30"/>
    <p:sldId id="317" r:id="rId31"/>
    <p:sldId id="307" r:id="rId32"/>
  </p:sldIdLst>
  <p:sldSz cx="9144000" cy="6858000" type="screen4x3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50021"/>
    <a:srgbClr val="0087C3"/>
    <a:srgbClr val="C1C2B7"/>
    <a:srgbClr val="757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1026" y="-96"/>
      </p:cViewPr>
      <p:guideLst>
        <p:guide orient="horz" pos="2933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r">
              <a:defRPr sz="1200"/>
            </a:lvl1pPr>
          </a:lstStyle>
          <a:p>
            <a:fld id="{62451AB4-8453-F04B-BDAD-332FF2AA6C83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r">
              <a:defRPr sz="1200"/>
            </a:lvl1pPr>
          </a:lstStyle>
          <a:p>
            <a:fld id="{1B2F229B-FACF-864C-8D1B-69680BC63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wrap="square" lIns="93361" tIns="46681" rIns="93361" bIns="466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9EC843-EFAC-F446-9D27-55D6881C1724}" type="datetimeFigureOut">
              <a:rPr lang="en-US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1" tIns="46681" rIns="93361" bIns="466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1" tIns="46681" rIns="93361" bIns="466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61" tIns="46681" rIns="93361" bIns="466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wrap="square" lIns="93361" tIns="46681" rIns="93361" bIns="466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D53E4B-AE81-0648-97B0-B978B17E4D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2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3E4B-AE81-0648-97B0-B978B17E4D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53E4B-AE81-0648-97B0-B978B17E4D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41" y="2756641"/>
            <a:ext cx="8277412" cy="1284567"/>
          </a:xfrm>
        </p:spPr>
        <p:txBody>
          <a:bodyPr anchor="b">
            <a:normAutofit/>
          </a:bodyPr>
          <a:lstStyle>
            <a:lvl1pPr marL="0" indent="0" algn="l">
              <a:lnSpc>
                <a:spcPts val="4500"/>
              </a:lnSpc>
              <a:defRPr sz="45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941" y="4041208"/>
            <a:ext cx="8277412" cy="75490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75757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7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arge 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941" y="2178424"/>
            <a:ext cx="8440959" cy="1600200"/>
          </a:xfrm>
        </p:spPr>
        <p:txBody>
          <a:bodyPr>
            <a:normAutofit/>
          </a:bodyPr>
          <a:lstStyle>
            <a:lvl1pPr marL="0" indent="0" algn="l" fontAlgn="ctr">
              <a:lnSpc>
                <a:spcPts val="4500"/>
              </a:lnSpc>
              <a:defRPr sz="45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5726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Large O on Gra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941" y="298823"/>
            <a:ext cx="8440959" cy="3479801"/>
          </a:xfrm>
        </p:spPr>
        <p:txBody>
          <a:bodyPr>
            <a:normAutofit/>
          </a:bodyPr>
          <a:lstStyle>
            <a:lvl1pPr marL="0" indent="0" algn="l" fontAlgn="ctr">
              <a:lnSpc>
                <a:spcPts val="4500"/>
              </a:lnSpc>
              <a:defRPr sz="45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0450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ule 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41" y="1923691"/>
            <a:ext cx="8290859" cy="409209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92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ule Layout 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941" y="1923691"/>
            <a:ext cx="8290859" cy="409209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23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Rul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941" y="1923691"/>
            <a:ext cx="8290859" cy="409209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54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Rule Layout 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941" y="1923691"/>
            <a:ext cx="8290859" cy="409209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91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Rule Layout with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941" y="1923691"/>
            <a:ext cx="8290859" cy="409209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10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ule 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535"/>
            <a:ext cx="4038600" cy="3979725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941" y="1923536"/>
            <a:ext cx="4176059" cy="3979724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 marL="1143000" indent="-228600"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37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Large O on Whit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941" y="1653988"/>
            <a:ext cx="8290859" cy="4673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5941" y="397540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909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rge 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941" y="1653988"/>
            <a:ext cx="8290859" cy="4673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941" y="397540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857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ooth and Polsk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41" y="2756641"/>
            <a:ext cx="8277412" cy="1284567"/>
          </a:xfrm>
        </p:spPr>
        <p:txBody>
          <a:bodyPr anchor="b">
            <a:normAutofit/>
          </a:bodyPr>
          <a:lstStyle>
            <a:lvl1pPr marL="0" indent="0" algn="l">
              <a:lnSpc>
                <a:spcPts val="4500"/>
              </a:lnSpc>
              <a:defRPr sz="45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941" y="4041208"/>
            <a:ext cx="8277412" cy="75490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75757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993490"/>
            <a:ext cx="1906437" cy="49885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505035" y="5956527"/>
            <a:ext cx="0" cy="53581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09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Large 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941" y="1653988"/>
            <a:ext cx="8290859" cy="4673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941" y="397540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1290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arge 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941" y="1653988"/>
            <a:ext cx="8290859" cy="4673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941" y="397540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7112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Large O on Gray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941" y="1653988"/>
            <a:ext cx="8290859" cy="46736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941" y="397540"/>
            <a:ext cx="8290859" cy="1143000"/>
          </a:xfrm>
        </p:spPr>
        <p:txBody>
          <a:bodyPr anchor="b"/>
          <a:lstStyle>
            <a:lvl1pPr algn="l">
              <a:lnSpc>
                <a:spcPts val="45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7291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899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0" y="1948235"/>
            <a:ext cx="6133352" cy="1470025"/>
          </a:xfrm>
        </p:spPr>
        <p:txBody>
          <a:bodyPr anchor="b">
            <a:normAutofit/>
          </a:bodyPr>
          <a:lstStyle>
            <a:lvl1pPr marL="0" indent="0" algn="l">
              <a:lnSpc>
                <a:spcPts val="4500"/>
              </a:lnSpc>
              <a:defRPr sz="45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3418260"/>
            <a:ext cx="6133352" cy="114897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757574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126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41" y="2379189"/>
            <a:ext cx="8277412" cy="1284567"/>
          </a:xfrm>
        </p:spPr>
        <p:txBody>
          <a:bodyPr anchor="b">
            <a:normAutofit/>
          </a:bodyPr>
          <a:lstStyle>
            <a:lvl1pPr marL="0" indent="0" algn="l">
              <a:lnSpc>
                <a:spcPts val="4500"/>
              </a:lnSpc>
              <a:defRPr sz="45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941" y="3663756"/>
            <a:ext cx="8277412" cy="75490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839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41" y="2218765"/>
            <a:ext cx="8277412" cy="1733176"/>
          </a:xfrm>
        </p:spPr>
        <p:txBody>
          <a:bodyPr>
            <a:normAutofit/>
          </a:bodyPr>
          <a:lstStyle>
            <a:lvl1pPr marL="0" indent="0" algn="l">
              <a:lnSpc>
                <a:spcPts val="4500"/>
              </a:lnSpc>
              <a:defRPr sz="45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77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942" y="3012141"/>
            <a:ext cx="5961530" cy="2031497"/>
          </a:xfrm>
        </p:spPr>
        <p:txBody>
          <a:bodyPr>
            <a:normAutofit/>
          </a:bodyPr>
          <a:lstStyle>
            <a:lvl1pPr marL="0" indent="0" algn="l" fontAlgn="ctr">
              <a:lnSpc>
                <a:spcPts val="4500"/>
              </a:lnSpc>
              <a:defRPr sz="45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310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Large O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fld id="{04AD48E4-CBB5-5740-B124-17C72D83774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941" y="2178424"/>
            <a:ext cx="8440959" cy="1600200"/>
          </a:xfrm>
        </p:spPr>
        <p:txBody>
          <a:bodyPr>
            <a:normAutofit/>
          </a:bodyPr>
          <a:lstStyle>
            <a:lvl1pPr marL="0" indent="0" algn="l" fontAlgn="ctr">
              <a:lnSpc>
                <a:spcPts val="4500"/>
              </a:lnSpc>
              <a:defRPr sz="45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230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Large 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941" y="2178424"/>
            <a:ext cx="8440959" cy="1600200"/>
          </a:xfrm>
        </p:spPr>
        <p:txBody>
          <a:bodyPr>
            <a:normAutofit/>
          </a:bodyPr>
          <a:lstStyle>
            <a:lvl1pPr marL="0" indent="0" algn="l" fontAlgn="ctr">
              <a:lnSpc>
                <a:spcPts val="4500"/>
              </a:lnSpc>
              <a:defRPr sz="45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427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Large 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324962"/>
            <a:ext cx="2133600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923C1FC5-64BF-7545-A9B5-4725D0B9FF38}" type="datetime1">
              <a:rPr lang="en-US" smtClean="0"/>
              <a:t>11/13/2017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962"/>
            <a:ext cx="2895600" cy="525101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24962"/>
            <a:ext cx="2228491" cy="525101"/>
          </a:xfrm>
        </p:spPr>
        <p:txBody>
          <a:bodyPr/>
          <a:lstStyle>
            <a:lvl1pPr>
              <a:defRPr>
                <a:solidFill>
                  <a:schemeClr val="bg1"/>
                </a:solidFill>
                <a:cs typeface="Helvetica" charset="0"/>
              </a:defRPr>
            </a:lvl1pPr>
          </a:lstStyle>
          <a:p>
            <a:fld id="{04AD48E4-CBB5-5740-B124-17C72D8377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941" y="2178424"/>
            <a:ext cx="8440959" cy="1600200"/>
          </a:xfrm>
        </p:spPr>
        <p:txBody>
          <a:bodyPr>
            <a:normAutofit/>
          </a:bodyPr>
          <a:lstStyle>
            <a:lvl1pPr marL="0" indent="0" algn="l" fontAlgn="ctr">
              <a:lnSpc>
                <a:spcPts val="4500"/>
              </a:lnSpc>
              <a:defRPr sz="45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33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" charset="0"/>
              </a:defRPr>
            </a:lvl1pPr>
          </a:lstStyle>
          <a:p>
            <a:fld id="{20F28345-6538-2341-9DAA-99A15210252E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26299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" charset="0"/>
              </a:defRPr>
            </a:lvl1pPr>
          </a:lstStyle>
          <a:p>
            <a:fld id="{57220788-5671-6340-9286-E7262AECB0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8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9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Helvetica"/>
          <a:ea typeface="Geneva" charset="0"/>
          <a:cs typeface="Helvetica"/>
        </a:defRPr>
      </a:lvl1pPr>
      <a:lvl2pPr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2pPr>
      <a:lvl3pPr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3pPr>
      <a:lvl4pPr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4pPr>
      <a:lvl5pPr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5pPr>
      <a:lvl6pPr marL="457200"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6pPr>
      <a:lvl7pPr marL="914400"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7pPr>
      <a:lvl8pPr marL="1371600"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8pPr>
      <a:lvl9pPr marL="1828800" algn="l" defTabSz="457200" rtl="0" fontAlgn="base">
        <a:lnSpc>
          <a:spcPts val="45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Helvetica" charset="0"/>
          <a:ea typeface="Geneva" charset="0"/>
          <a:cs typeface="Helvetic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Helvetica"/>
          <a:ea typeface="Geneva" charset="0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elvetica"/>
          <a:ea typeface="Helvetica" charset="0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Helvetica"/>
          <a:ea typeface="Helvetica" charset="0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/>
          <a:ea typeface="Helvetica" charset="0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Helvetica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0" y="559302"/>
            <a:ext cx="7659640" cy="5739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2975" y="2473543"/>
            <a:ext cx="4365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8B00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Feasibility</a:t>
            </a:r>
          </a:p>
          <a:p>
            <a:r>
              <a:rPr lang="en-US" sz="4800" b="1" dirty="0" smtClean="0">
                <a:solidFill>
                  <a:srgbClr val="8B00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  <a:p>
            <a:r>
              <a:rPr lang="en-US" sz="4800" b="1" dirty="0" smtClean="0">
                <a:solidFill>
                  <a:srgbClr val="8B002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Workshop</a:t>
            </a:r>
            <a:endParaRPr lang="en-US" sz="3200" b="1" dirty="0">
              <a:solidFill>
                <a:srgbClr val="8B002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37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987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Intellectual Property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660359"/>
            <a:ext cx="8290859" cy="4355424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Gotham Thin" pitchFamily="50" charset="0"/>
              </a:rPr>
              <a:t>Are there key differentiators/elements of your business worth protecting?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Is it proprietary? Are there patents?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Are there key milestones in terms of development or product testing?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What are the technology risks?</a:t>
            </a:r>
          </a:p>
        </p:txBody>
      </p:sp>
    </p:spTree>
    <p:extLst>
      <p:ext uri="{BB962C8B-B14F-4D97-AF65-F5344CB8AC3E}">
        <p14:creationId xmlns:p14="http://schemas.microsoft.com/office/powerpoint/2010/main" val="2516356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5559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Revenue Model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636295"/>
            <a:ext cx="8290859" cy="4379487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Gotham Thin" pitchFamily="50" charset="0"/>
              </a:rPr>
              <a:t>How do you make money from each customer segment?</a:t>
            </a:r>
            <a:endParaRPr lang="en-US" dirty="0">
              <a:latin typeface="Helvetica" pitchFamily="34" charset="0"/>
              <a:cs typeface="Gotham Thin" pitchFamily="50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What will the customer pay? How do you know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?</a:t>
            </a:r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2347" y="3335817"/>
            <a:ext cx="7800576" cy="1875622"/>
            <a:chOff x="1709313" y="3335816"/>
            <a:chExt cx="5145426" cy="1237200"/>
          </a:xfrm>
        </p:grpSpPr>
        <p:sp>
          <p:nvSpPr>
            <p:cNvPr id="7" name="Rectangle 6"/>
            <p:cNvSpPr/>
            <p:nvPr/>
          </p:nvSpPr>
          <p:spPr>
            <a:xfrm>
              <a:off x="3152231" y="3691986"/>
              <a:ext cx="4656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≤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9114" y="3691986"/>
              <a:ext cx="4656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≤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09313" y="3335816"/>
              <a:ext cx="1310558" cy="123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47032" y="3666650"/>
              <a:ext cx="1247694" cy="609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Helvetica" pitchFamily="34" charset="0"/>
                </a:rPr>
                <a:t>Costs to </a:t>
              </a:r>
              <a:endParaRPr lang="en-US" b="1" dirty="0" smtClean="0">
                <a:latin typeface="Helvetica" pitchFamily="34" charset="0"/>
              </a:endParaRPr>
            </a:p>
            <a:p>
              <a:pPr algn="ctr"/>
              <a:r>
                <a:rPr lang="en-US" b="1" dirty="0" smtClean="0">
                  <a:latin typeface="Helvetica" pitchFamily="34" charset="0"/>
                </a:rPr>
                <a:t>make</a:t>
              </a:r>
              <a:r>
                <a:rPr lang="en-US" b="1" dirty="0">
                  <a:latin typeface="Helvetica" pitchFamily="34" charset="0"/>
                </a:rPr>
                <a:t>, </a:t>
              </a:r>
              <a:r>
                <a:rPr lang="en-US" b="1" dirty="0" smtClean="0">
                  <a:latin typeface="Helvetica" pitchFamily="34" charset="0"/>
                </a:rPr>
                <a:t>sell, &amp; service 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624406" y="3335816"/>
              <a:ext cx="1310558" cy="123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62125" y="3827631"/>
              <a:ext cx="1247694" cy="243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</a:rPr>
                <a:t>Price</a:t>
              </a:r>
              <a:endParaRPr lang="en-US" b="1" dirty="0">
                <a:latin typeface="Helvetica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44181" y="3335816"/>
              <a:ext cx="1310558" cy="123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91172" y="3736273"/>
              <a:ext cx="1247694" cy="42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Helvetica" pitchFamily="34" charset="0"/>
                </a:rPr>
                <a:t>Perceived Value</a:t>
              </a:r>
              <a:endParaRPr lang="en-US" b="1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157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24834"/>
            <a:ext cx="8290859" cy="958306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Operations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683061"/>
            <a:ext cx="8579617" cy="4092091"/>
          </a:xfrm>
        </p:spPr>
        <p:txBody>
          <a:bodyPr/>
          <a:lstStyle/>
          <a:p>
            <a:r>
              <a:rPr lang="en-US" sz="2300" dirty="0">
                <a:latin typeface="Helvetica" pitchFamily="34" charset="0"/>
                <a:cs typeface="Gotham Thin" pitchFamily="50" charset="0"/>
              </a:rPr>
              <a:t>What are the most important actions you take to operate and deliver your value proposition?</a:t>
            </a:r>
          </a:p>
          <a:p>
            <a:pPr lvl="1"/>
            <a:r>
              <a:rPr lang="en-US" dirty="0">
                <a:latin typeface="Helvetica" pitchFamily="34" charset="0"/>
                <a:cs typeface="Gotham Thin" pitchFamily="50" charset="0"/>
              </a:rPr>
              <a:t>Production, problem solving, platform/network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?</a:t>
            </a:r>
          </a:p>
          <a:p>
            <a:pPr lvl="1"/>
            <a:endParaRPr lang="en-US" sz="1600" dirty="0">
              <a:latin typeface="Helvetica" pitchFamily="34" charset="0"/>
              <a:cs typeface="Gotham Thin" pitchFamily="50" charset="0"/>
            </a:endParaRPr>
          </a:p>
          <a:p>
            <a:r>
              <a:rPr lang="en-US" sz="2300" dirty="0">
                <a:latin typeface="Helvetica" pitchFamily="34" charset="0"/>
                <a:cs typeface="Gotham Thin" pitchFamily="50" charset="0"/>
              </a:rPr>
              <a:t>What assets are required by the business to deliver your value proposition?</a:t>
            </a:r>
          </a:p>
          <a:p>
            <a:pPr lvl="1"/>
            <a:r>
              <a:rPr lang="en-US" dirty="0">
                <a:latin typeface="Helvetica" pitchFamily="34" charset="0"/>
                <a:cs typeface="Gotham Thin" pitchFamily="50" charset="0"/>
              </a:rPr>
              <a:t>Physical, intellectual property, team, financial?</a:t>
            </a:r>
          </a:p>
          <a:p>
            <a:endParaRPr lang="en-US" sz="1600" dirty="0" smtClean="0">
              <a:latin typeface="Helvetica" pitchFamily="34" charset="0"/>
              <a:cs typeface="Gotham Thin" pitchFamily="50" charset="0"/>
            </a:endParaRPr>
          </a:p>
          <a:p>
            <a:r>
              <a:rPr lang="en-US" sz="2300" dirty="0">
                <a:latin typeface="Helvetica" pitchFamily="34" charset="0"/>
                <a:cs typeface="Gotham Thin" pitchFamily="50" charset="0"/>
              </a:rPr>
              <a:t>What are the costs incurred by creating and delivering value, maintaining relationships, and generating revenue? </a:t>
            </a:r>
            <a:endParaRPr lang="en-US" sz="2300" dirty="0" smtClean="0">
              <a:latin typeface="Helvetica" pitchFamily="34" charset="0"/>
              <a:cs typeface="Gotham Thin" pitchFamily="50" charset="0"/>
            </a:endParaRPr>
          </a:p>
          <a:p>
            <a:pPr lvl="1"/>
            <a:r>
              <a:rPr lang="en-US" dirty="0">
                <a:latin typeface="Helvetica" pitchFamily="34" charset="0"/>
                <a:cs typeface="Gotham Thin" pitchFamily="50" charset="0"/>
              </a:rPr>
              <a:t>Fixed and variable costs, economies of scale, etc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.</a:t>
            </a:r>
            <a:endParaRPr lang="en-US" dirty="0">
              <a:latin typeface="Helvetica" pitchFamily="34" charset="0"/>
              <a:cs typeface="Gotham Thin" pitchFamily="50" charset="0"/>
            </a:endParaRPr>
          </a:p>
          <a:p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16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91146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Management Team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64105"/>
            <a:ext cx="8290859" cy="4451677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Gotham Thin" pitchFamily="50" charset="0"/>
              </a:rPr>
              <a:t>Who makes up your management team? Advisors? Partners?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Who are they?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Why are they relevant for the business?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How do you plan on filling gaps?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600" dirty="0" smtClean="0">
              <a:latin typeface="Helvetica" pitchFamily="34" charset="0"/>
              <a:cs typeface="Gotham Thin" pitchFamily="50" charset="0"/>
            </a:endParaRPr>
          </a:p>
          <a:p>
            <a:r>
              <a:rPr lang="en-US" dirty="0" smtClean="0">
                <a:latin typeface="Helvetica" pitchFamily="34" charset="0"/>
                <a:cs typeface="Gotham Thin" pitchFamily="50" charset="0"/>
              </a:rPr>
              <a:t>Who are the vendors, strategic alliances, and joint ventures involved in executing your business?</a:t>
            </a:r>
          </a:p>
        </p:txBody>
      </p:sp>
    </p:spTree>
    <p:extLst>
      <p:ext uri="{BB962C8B-B14F-4D97-AF65-F5344CB8AC3E}">
        <p14:creationId xmlns:p14="http://schemas.microsoft.com/office/powerpoint/2010/main" val="3015000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802257"/>
            <a:ext cx="8290859" cy="674578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Management Team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347" y="4148601"/>
            <a:ext cx="8244361" cy="1891249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5250" y="4671369"/>
            <a:ext cx="7883783" cy="12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666699"/>
              </a:buClr>
              <a:buSzPct val="80000"/>
            </a:pP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We currently are looking for a </a:t>
            </a:r>
            <a:r>
              <a:rPr lang="en-US" sz="1600" b="1" dirty="0">
                <a:latin typeface="Helvetica" pitchFamily="34" charset="0"/>
                <a:ea typeface="ヒラギノ角ゴ Pro W3" charset="0"/>
                <a:cs typeface="Century Gothic"/>
              </a:rPr>
              <a:t>director of sales</a:t>
            </a: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. We have identified several individuals in data/information companies also selling to the Fortune 500 companies, consulting firms, and investment firms that would be interested once we have secured our financing.</a:t>
            </a: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740577" y="4330250"/>
            <a:ext cx="7776034" cy="26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 dirty="0" smtClean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Example </a:t>
            </a:r>
            <a:r>
              <a:rPr lang="en-US" b="1" dirty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1347" y="1555847"/>
            <a:ext cx="8227938" cy="244995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26008" y="2094821"/>
            <a:ext cx="7865053" cy="182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666699"/>
              </a:buClr>
              <a:buSzPct val="80000"/>
            </a:pPr>
            <a:r>
              <a:rPr lang="en-US" sz="1600" b="1" dirty="0">
                <a:latin typeface="Helvetica" pitchFamily="34" charset="0"/>
                <a:ea typeface="ヒラギノ角ゴ Pro W3" charset="0"/>
                <a:cs typeface="Century Gothic"/>
              </a:rPr>
              <a:t>Frank Smith</a:t>
            </a: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, our CTO, has extensive experience in managing and building data warehouses.  He  previously served as vice president in charge of Thompson </a:t>
            </a:r>
            <a:r>
              <a:rPr lang="en-US" sz="1600" dirty="0" err="1">
                <a:latin typeface="Helvetica" pitchFamily="34" charset="0"/>
                <a:ea typeface="ヒラギノ角ゴ Pro W3" charset="0"/>
                <a:cs typeface="Century Gothic"/>
              </a:rPr>
              <a:t>Financial’s</a:t>
            </a: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 database management systems and worked as a consulting manager with IBM for organizations building data warehouses. Frank received a BS in computer science from MIT and an MBA from Chicago Booth with a concentration in operations. </a:t>
            </a: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722682" y="1683930"/>
            <a:ext cx="2127633" cy="3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 dirty="0" smtClean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Example </a:t>
            </a:r>
            <a:r>
              <a:rPr lang="en-US" b="1" dirty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7591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41942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Progress to Date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684421"/>
            <a:ext cx="8290859" cy="4331361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Gotham Thin" pitchFamily="50" charset="0"/>
              </a:rPr>
              <a:t>What have you done so far? How have you tested your assumptions?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Milestones achieved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Patents, trademarks, etc.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Prototypes, Minimal Viable Products (MVPs), sales, customer research or testimonials, letters of intent, etc.</a:t>
            </a:r>
          </a:p>
        </p:txBody>
      </p:sp>
    </p:spTree>
    <p:extLst>
      <p:ext uri="{BB962C8B-B14F-4D97-AF65-F5344CB8AC3E}">
        <p14:creationId xmlns:p14="http://schemas.microsoft.com/office/powerpoint/2010/main" val="34397503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864031"/>
            <a:ext cx="8290859" cy="650515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Business Risks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708485"/>
            <a:ext cx="8290859" cy="4307298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Gotham Thin" pitchFamily="50" charset="0"/>
              </a:rPr>
              <a:t>What are you worried about?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What do you plan to do about it?</a:t>
            </a:r>
          </a:p>
        </p:txBody>
      </p:sp>
    </p:spTree>
    <p:extLst>
      <p:ext uri="{BB962C8B-B14F-4D97-AF65-F5344CB8AC3E}">
        <p14:creationId xmlns:p14="http://schemas.microsoft.com/office/powerpoint/2010/main" val="3522704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69238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Business Analogues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708485"/>
            <a:ext cx="8290859" cy="4307298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Gotham Thin" pitchFamily="50" charset="0"/>
              </a:rPr>
              <a:t>Are there analogues in the industry or other industries that validate your business model?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Who are they, and have they been successful?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How are they valued, and how did they get funded?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Have there been successful exits? Multiples?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Have similar businesses  failed? Why? (Look for “corpses”)</a:t>
            </a:r>
          </a:p>
        </p:txBody>
      </p:sp>
    </p:spTree>
    <p:extLst>
      <p:ext uri="{BB962C8B-B14F-4D97-AF65-F5344CB8AC3E}">
        <p14:creationId xmlns:p14="http://schemas.microsoft.com/office/powerpoint/2010/main" val="1696934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787351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Social Ventures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88169"/>
            <a:ext cx="8290859" cy="4427614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Gotham Thin" pitchFamily="50" charset="0"/>
              </a:rPr>
              <a:t>For 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social ventures,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there are additional nuances to consider…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Are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your customers different from your beneficiaries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What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is your financial strategy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How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will your venture create social impact?</a:t>
            </a:r>
            <a:endParaRPr lang="en-US" dirty="0" smtClean="0">
              <a:latin typeface="Helvetica" pitchFamily="34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1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889526"/>
            <a:ext cx="8290859" cy="1116695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Social Ventures: 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Customers vs. Beneficiaries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2140258"/>
            <a:ext cx="8290859" cy="4092091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Gotham Thin" pitchFamily="50" charset="0"/>
              </a:rPr>
              <a:t>Beneficiaries and customers may or may not be the same</a:t>
            </a:r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068" y="3334322"/>
            <a:ext cx="2642309" cy="203176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4041" y="3335606"/>
            <a:ext cx="2601336" cy="1699455"/>
            <a:chOff x="251013" y="2778132"/>
            <a:chExt cx="2638729" cy="1699455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51013" y="3230579"/>
              <a:ext cx="2638729" cy="124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i="1" dirty="0" err="1" smtClean="0">
                  <a:solidFill>
                    <a:srgbClr val="1A1A1A"/>
                  </a:solidFill>
                  <a:latin typeface="Helvetica" pitchFamily="34" charset="0"/>
                  <a:ea typeface="MS PGothic" charset="0"/>
                  <a:cs typeface="Century Gothic"/>
                  <a:sym typeface="Helvetica" charset="0"/>
                </a:rPr>
                <a:t>BluFlame</a:t>
              </a:r>
              <a:r>
                <a:rPr lang="en-US" sz="1600" i="1" dirty="0" smtClean="0">
                  <a:solidFill>
                    <a:srgbClr val="1A1A1A"/>
                  </a:solidFill>
                  <a:latin typeface="Helvetica" pitchFamily="34" charset="0"/>
                  <a:ea typeface="MS PGothic" charset="0"/>
                  <a:cs typeface="Century Gothic"/>
                  <a:sym typeface="Helvetica" charset="0"/>
                </a:rPr>
                <a:t> Ventures –  </a:t>
              </a:r>
              <a:r>
                <a:rPr lang="en-US" sz="1600" dirty="0" smtClean="0">
                  <a:solidFill>
                    <a:srgbClr val="1A1A1A"/>
                  </a:solidFill>
                  <a:latin typeface="Helvetica" pitchFamily="34" charset="0"/>
                  <a:ea typeface="MS PGothic" charset="0"/>
                  <a:cs typeface="Century Gothic"/>
                  <a:sym typeface="Helvetica" charset="0"/>
                </a:rPr>
                <a:t>Provide </a:t>
              </a:r>
              <a:r>
                <a:rPr lang="en-US" sz="1600" dirty="0">
                  <a:solidFill>
                    <a:srgbClr val="1A1A1A"/>
                  </a:solidFill>
                  <a:latin typeface="Helvetica" pitchFamily="34" charset="0"/>
                  <a:ea typeface="MS PGothic" charset="0"/>
                  <a:cs typeface="Century Gothic"/>
                  <a:sym typeface="Helvetica" charset="0"/>
                </a:rPr>
                <a:t>inexpensive green-technology stoves in rural Ghana</a:t>
              </a:r>
            </a:p>
          </p:txBody>
        </p:sp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345241" y="2778132"/>
              <a:ext cx="2145574" cy="40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b="1" dirty="0" smtClean="0">
                  <a:latin typeface="Helvetica" pitchFamily="34" charset="0"/>
                  <a:ea typeface="MS PGothic" charset="0"/>
                  <a:cs typeface="Century Gothic"/>
                  <a:sym typeface="Helvetica" charset="0"/>
                </a:rPr>
                <a:t>Same</a:t>
              </a:r>
              <a:endParaRPr lang="en-US" b="1" dirty="0">
                <a:latin typeface="Helvetica" pitchFamily="34" charset="0"/>
                <a:ea typeface="MS PGothic" charset="0"/>
                <a:cs typeface="Century Gothic"/>
                <a:sym typeface="Helvetica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40728" y="3334322"/>
            <a:ext cx="2642309" cy="203176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8388" y="3334322"/>
            <a:ext cx="2642309" cy="203176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306295" y="3788053"/>
            <a:ext cx="2601336" cy="15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NHHH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 – Indian hospital that subsidizes </a:t>
            </a:r>
            <a:r>
              <a:rPr lang="en-US" sz="1600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the poor 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through surplus from those </a:t>
            </a:r>
            <a:r>
              <a:rPr lang="en-US" sz="1600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who can 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afford their services</a:t>
            </a:r>
          </a:p>
        </p:txBody>
      </p:sp>
      <p:sp>
        <p:nvSpPr>
          <p:cNvPr id="14" name="Rectangle 2"/>
          <p:cNvSpPr>
            <a:spLocks/>
          </p:cNvSpPr>
          <p:nvPr/>
        </p:nvSpPr>
        <p:spPr bwMode="auto">
          <a:xfrm>
            <a:off x="3399188" y="3335606"/>
            <a:ext cx="2115169" cy="4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b="1" dirty="0" smtClean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Similar</a:t>
            </a:r>
            <a:endParaRPr lang="en-US" b="1" dirty="0"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8388" y="3788053"/>
            <a:ext cx="2601336" cy="12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i="1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Arzu Rugs 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– Beneficiaries are Afghan women and their </a:t>
            </a:r>
            <a:r>
              <a:rPr lang="en-US" sz="1600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daughters; 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c</a:t>
            </a:r>
            <a:r>
              <a:rPr lang="en-US" sz="1600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ustomers 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are </a:t>
            </a:r>
            <a:r>
              <a:rPr lang="en-US" sz="1600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US </a:t>
            </a:r>
            <a:r>
              <a:rPr lang="en-US" sz="1600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rug consumers</a:t>
            </a: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6191281" y="3335606"/>
            <a:ext cx="2115169" cy="4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b="1" dirty="0" smtClean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Different</a:t>
            </a:r>
            <a:endParaRPr lang="en-US" b="1" dirty="0"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49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555158"/>
            <a:ext cx="8290859" cy="1033011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Agenda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88169"/>
            <a:ext cx="8290859" cy="44276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Review CNVC Timeline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Feasibility Summary: Key Elements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Do’s and Don’ts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Q&amp;A</a:t>
            </a:r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59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782143"/>
            <a:ext cx="8290859" cy="674578"/>
          </a:xfrm>
        </p:spPr>
        <p:txBody>
          <a:bodyPr/>
          <a:lstStyle/>
          <a:p>
            <a:r>
              <a:rPr lang="en-US" sz="4000" dirty="0" smtClean="0">
                <a:latin typeface="Helvetica" pitchFamily="34" charset="0"/>
              </a:rPr>
              <a:t>Social Ventures: Financial Strategy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64105"/>
            <a:ext cx="8290859" cy="4451677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Gotham Thin" pitchFamily="50" charset="0"/>
              </a:rPr>
              <a:t>Financing strategy may be more complex than a traditional venture</a:t>
            </a:r>
          </a:p>
          <a:p>
            <a:pPr lvl="1"/>
            <a:r>
              <a:rPr lang="en-US" dirty="0">
                <a:latin typeface="Helvetica" pitchFamily="34" charset="0"/>
                <a:cs typeface="Gotham Thin" pitchFamily="50" charset="0"/>
              </a:rPr>
              <a:t>Describe your plan for financing in the early stages and in the long run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Sources may include combinations of: </a:t>
            </a:r>
            <a:endParaRPr lang="en-US" dirty="0" smtClean="0">
              <a:latin typeface="Helvetica" pitchFamily="34" charset="0"/>
              <a:cs typeface="Gotham Thin" pitchFamily="50" charset="0"/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latin typeface="Helvetica" pitchFamily="34" charset="0"/>
              <a:cs typeface="Gotham Thin" pitchFamily="50" charset="0"/>
            </a:endParaRPr>
          </a:p>
          <a:p>
            <a:pPr lvl="1">
              <a:lnSpc>
                <a:spcPct val="150000"/>
              </a:lnSpc>
            </a:pPr>
            <a:endParaRPr lang="en-US" dirty="0">
              <a:latin typeface="Helvetica" pitchFamily="34" charset="0"/>
              <a:cs typeface="Gotham Thin" pitchFamily="50" charset="0"/>
            </a:endParaRPr>
          </a:p>
          <a:p>
            <a:pPr lvl="1">
              <a:lnSpc>
                <a:spcPct val="150000"/>
              </a:lnSpc>
            </a:pPr>
            <a:endParaRPr lang="en-US" dirty="0" smtClean="0">
              <a:latin typeface="Helvetica" pitchFamily="34" charset="0"/>
              <a:cs typeface="Gotham Thin" pitchFamily="50" charset="0"/>
            </a:endParaRPr>
          </a:p>
          <a:p>
            <a:pPr lvl="1"/>
            <a:r>
              <a:rPr lang="en-US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Think </a:t>
            </a: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about what makes your venture attractive to different financing sources 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748" y="3467599"/>
            <a:ext cx="7808479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Philanthropists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Foundations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Fees-for-service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Other earned income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Friends </a:t>
            </a: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and family</a:t>
            </a:r>
          </a:p>
          <a:p>
            <a:endParaRPr lang="en-US" dirty="0" smtClean="0">
              <a:solidFill>
                <a:srgbClr val="1A1A1A"/>
              </a:solidFill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A1A1A"/>
              </a:solidFill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A1A1A"/>
              </a:solidFill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1A1A1A"/>
              </a:solidFill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Government grants/contracts</a:t>
            </a:r>
            <a:endParaRPr lang="en-US" dirty="0">
              <a:solidFill>
                <a:srgbClr val="1A1A1A"/>
              </a:solidFill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Social investors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Personal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Financial investors (debt or equity</a:t>
            </a:r>
            <a:r>
              <a:rPr lang="en-US" dirty="0" smtClean="0">
                <a:solidFill>
                  <a:srgbClr val="1A1A1A"/>
                </a:solidFill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)</a:t>
            </a:r>
            <a:endParaRPr lang="en-US" dirty="0">
              <a:solidFill>
                <a:srgbClr val="1A1A1A"/>
              </a:solidFill>
              <a:latin typeface="Helvetica" pitchFamily="34" charset="0"/>
              <a:ea typeface="MS PGothic" charset="0"/>
              <a:cs typeface="Century Gothic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20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809439"/>
            <a:ext cx="8290859" cy="674578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Social Ventures: Social Impact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64105"/>
            <a:ext cx="8290859" cy="4451677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Gotham Thin" pitchFamily="50" charset="0"/>
              </a:rPr>
              <a:t>An explanation of how your venture will benefit society is an important part of the application.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What is your theory of social impact?</a:t>
            </a:r>
          </a:p>
          <a:p>
            <a:pPr lvl="2"/>
            <a:r>
              <a:rPr lang="en-US" dirty="0">
                <a:latin typeface="Helvetica" pitchFamily="34" charset="0"/>
                <a:cs typeface="Gotham Thin" pitchFamily="50" charset="0"/>
              </a:rPr>
              <a:t>How does your venture impact society?</a:t>
            </a:r>
          </a:p>
          <a:p>
            <a:pPr lvl="2"/>
            <a:r>
              <a:rPr lang="en-US" dirty="0" smtClean="0">
                <a:latin typeface="Helvetica" pitchFamily="34" charset="0"/>
                <a:cs typeface="Gotham Thin" pitchFamily="50" charset="0"/>
              </a:rPr>
              <a:t>Are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you trying to solve for a market breakdown?</a:t>
            </a:r>
          </a:p>
          <a:p>
            <a:pPr lvl="2"/>
            <a:r>
              <a:rPr lang="en-US" dirty="0" smtClean="0">
                <a:latin typeface="Helvetica" pitchFamily="34" charset="0"/>
                <a:cs typeface="Gotham Thin" pitchFamily="50" charset="0"/>
              </a:rPr>
              <a:t>If you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have a mission statement, this is where it belongs.</a:t>
            </a:r>
          </a:p>
          <a:p>
            <a:pPr lvl="2"/>
            <a:r>
              <a:rPr lang="en-US" dirty="0" smtClean="0">
                <a:latin typeface="Helvetica" pitchFamily="34" charset="0"/>
                <a:cs typeface="Gotham Thin" pitchFamily="50" charset="0"/>
              </a:rPr>
              <a:t>For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many ideas, this will be covered in the value proposition of the core business model.</a:t>
            </a:r>
          </a:p>
          <a:p>
            <a:pPr lvl="2"/>
            <a:r>
              <a:rPr lang="en-US" dirty="0" smtClean="0">
                <a:latin typeface="Helvetica" pitchFamily="34" charset="0"/>
                <a:cs typeface="Gotham Thin" pitchFamily="50" charset="0"/>
              </a:rPr>
              <a:t>For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ideas that look more like traditional for-profit ventures, a separate explanation may be useful.</a:t>
            </a:r>
          </a:p>
          <a:p>
            <a:pPr lvl="2"/>
            <a:r>
              <a:rPr lang="en-US" dirty="0" smtClean="0">
                <a:latin typeface="Helvetica" pitchFamily="34" charset="0"/>
                <a:cs typeface="Gotham Thin" pitchFamily="50" charset="0"/>
              </a:rPr>
              <a:t>Some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idea about how you will measure social impact is a useful part of the feasibility study but not essential.</a:t>
            </a:r>
          </a:p>
          <a:p>
            <a:pPr lvl="1">
              <a:lnSpc>
                <a:spcPct val="150000"/>
              </a:lnSpc>
            </a:pPr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86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758079"/>
            <a:ext cx="8290859" cy="1228031"/>
          </a:xfrm>
        </p:spPr>
        <p:txBody>
          <a:bodyPr/>
          <a:lstStyle/>
          <a:p>
            <a:r>
              <a:rPr lang="en-US" b="1" dirty="0" smtClean="0">
                <a:latin typeface="Helvetica" pitchFamily="34" charset="0"/>
              </a:rPr>
              <a:t>Peter Thiel’s: </a:t>
            </a:r>
            <a:r>
              <a:rPr lang="en-US" sz="4000" dirty="0" smtClean="0">
                <a:latin typeface="Helvetica" pitchFamily="34" charset="0"/>
              </a:rPr>
              <a:t>7 Questions Every Business Must Answer</a:t>
            </a:r>
            <a:endParaRPr lang="en-US" sz="4000" b="1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2174667"/>
            <a:ext cx="8748059" cy="3874162"/>
          </a:xfrm>
        </p:spPr>
        <p:txBody>
          <a:bodyPr/>
          <a:lstStyle/>
          <a:p>
            <a:pPr marL="400050"/>
            <a:r>
              <a:rPr lang="en-US" sz="2000" dirty="0">
                <a:latin typeface="Helvetica" pitchFamily="34" charset="0"/>
                <a:cs typeface="Gotham Thin" pitchFamily="50" charset="0"/>
              </a:rPr>
              <a:t>Can you create breakthrough technology? </a:t>
            </a:r>
            <a:endParaRPr lang="en-US" sz="2000" b="1" dirty="0" smtClean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Is now the right time to start your business? </a:t>
            </a:r>
            <a:endParaRPr lang="en-US" sz="2000" b="1" dirty="0" smtClean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Are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you starting with a big share of a small 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market?</a:t>
            </a:r>
            <a:endParaRPr lang="en-US" sz="2000" b="1" dirty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Do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you have the right 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team?</a:t>
            </a:r>
            <a:endParaRPr lang="en-US" sz="2000" b="1" dirty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Do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you have a way not just to create but to deliver your product? </a:t>
            </a:r>
            <a:endParaRPr lang="en-US" sz="2000" b="1" dirty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Will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your market position be defensible in 10 or 20 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years?</a:t>
            </a:r>
            <a:endParaRPr lang="en-US" sz="2000" b="1" dirty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Have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you identified a secret opportunity that others don’t 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see?</a:t>
            </a:r>
            <a:r>
              <a:rPr lang="en-US" sz="2000" b="1" dirty="0" smtClean="0">
                <a:latin typeface="Helvetica" pitchFamily="34" charset="0"/>
                <a:cs typeface="Gotham Thin" pitchFamily="50" charset="0"/>
              </a:rPr>
              <a:t/>
            </a:r>
            <a:br>
              <a:rPr lang="en-US" sz="2000" b="1" dirty="0" smtClean="0">
                <a:latin typeface="Helvetica" pitchFamily="34" charset="0"/>
                <a:cs typeface="Gotham Thin" pitchFamily="50" charset="0"/>
              </a:rPr>
            </a:br>
            <a:endParaRPr lang="en-US" b="1" dirty="0" smtClean="0">
              <a:latin typeface="Helvetica" pitchFamily="34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32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2" y="668741"/>
            <a:ext cx="8256740" cy="1296542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What Do VC’s Actually Consider?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645" y="1942651"/>
            <a:ext cx="8748059" cy="3874162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Studied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VC deal memoranda for 67 investments by 11 VCs.</a:t>
            </a:r>
          </a:p>
          <a:p>
            <a:pPr marL="57150" indent="0">
              <a:buNone/>
            </a:pPr>
            <a:endParaRPr lang="en-US" dirty="0" smtClean="0">
              <a:latin typeface="Helvetica" pitchFamily="34" charset="0"/>
              <a:cs typeface="Gotham Thin" pitchFamily="50" charset="0"/>
            </a:endParaRPr>
          </a:p>
          <a:p>
            <a:pPr marL="57150" indent="0">
              <a:lnSpc>
                <a:spcPct val="150000"/>
              </a:lnSpc>
              <a:buNone/>
            </a:pPr>
            <a:endParaRPr lang="en-US" b="1" dirty="0">
              <a:latin typeface="Helvetica" pitchFamily="34" charset="0"/>
              <a:cs typeface="Gotham Thin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7095" y="2927271"/>
            <a:ext cx="42722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342900">
              <a:buFont typeface="Wingdings" pitchFamily="2" charset="2"/>
              <a:buChar char="§"/>
            </a:pPr>
            <a:r>
              <a:rPr lang="en-US" sz="2400" b="1" dirty="0" smtClean="0">
                <a:latin typeface="Helvetica" pitchFamily="34" charset="0"/>
                <a:cs typeface="Gotham Thin" pitchFamily="50" charset="0"/>
              </a:rPr>
              <a:t>Top </a:t>
            </a:r>
            <a:r>
              <a:rPr lang="en-US" sz="2400" b="1" dirty="0">
                <a:latin typeface="Helvetica" pitchFamily="34" charset="0"/>
                <a:cs typeface="Gotham Thin" pitchFamily="50" charset="0"/>
              </a:rPr>
              <a:t>five </a:t>
            </a:r>
            <a:r>
              <a:rPr lang="en-US" sz="2400" b="1" dirty="0" smtClean="0">
                <a:latin typeface="Helvetica" pitchFamily="34" charset="0"/>
                <a:cs typeface="Gotham Thin" pitchFamily="50" charset="0"/>
              </a:rPr>
              <a:t>risks:</a:t>
            </a:r>
          </a:p>
          <a:p>
            <a:pPr marL="1200150" lvl="1" indent="-342900">
              <a:buFont typeface="Gotham Light" pitchFamily="2" charset="0"/>
              <a:buChar char="–"/>
            </a:pP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Management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61% 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 Strategy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51% </a:t>
            </a:r>
          </a:p>
          <a:p>
            <a:pPr marL="1200150" lvl="1" indent="-34290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Competition 40% </a:t>
            </a:r>
          </a:p>
          <a:p>
            <a:pPr marL="1200150" lvl="1" indent="-34290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Market 31% </a:t>
            </a:r>
          </a:p>
          <a:p>
            <a:pPr marL="1200150" lvl="1" indent="-34290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Product and technology 31% </a:t>
            </a:r>
          </a:p>
          <a:p>
            <a:pPr marL="285750" indent="-285750">
              <a:buFont typeface="Gotham Light" pitchFamily="2" charset="0"/>
              <a:buChar char="–"/>
            </a:pPr>
            <a:endParaRPr lang="en-US" sz="2000" dirty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2924873"/>
            <a:ext cx="49810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342900">
              <a:buFont typeface="Wingdings" pitchFamily="2" charset="2"/>
              <a:buChar char="§"/>
            </a:pPr>
            <a:r>
              <a:rPr lang="en-US" sz="2400" b="1" dirty="0">
                <a:latin typeface="Helvetica" pitchFamily="34" charset="0"/>
                <a:cs typeface="Gotham Thin" pitchFamily="50" charset="0"/>
              </a:rPr>
              <a:t>Top five reasons to invest:</a:t>
            </a:r>
          </a:p>
          <a:p>
            <a:pPr marL="1085850" lvl="1" indent="-28575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Market 69% </a:t>
            </a:r>
          </a:p>
          <a:p>
            <a:pPr marL="1085850" lvl="1" indent="-28575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Management 60% </a:t>
            </a:r>
          </a:p>
          <a:p>
            <a:pPr marL="1085850" lvl="1" indent="-28575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Strategy 54% </a:t>
            </a:r>
          </a:p>
          <a:p>
            <a:pPr marL="1085850" lvl="1" indent="-28575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Competition 33% </a:t>
            </a:r>
          </a:p>
          <a:p>
            <a:pPr marL="1085850" lvl="1" indent="-285750">
              <a:buFont typeface="Gotham Light" pitchFamily="2" charset="0"/>
              <a:buChar char="–"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Product and technology 30% </a:t>
            </a:r>
            <a:endParaRPr lang="en-US" sz="2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29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65777"/>
            <a:ext cx="8748059" cy="650516"/>
          </a:xfrm>
        </p:spPr>
        <p:txBody>
          <a:bodyPr/>
          <a:lstStyle/>
          <a:p>
            <a:r>
              <a:rPr lang="en-US" b="1" dirty="0" err="1" smtClean="0">
                <a:latin typeface="Helvetica" pitchFamily="34" charset="0"/>
              </a:rPr>
              <a:t>Grubhub</a:t>
            </a:r>
            <a:r>
              <a:rPr lang="en-US" b="1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</a:rPr>
              <a:t>Example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2" y="1275349"/>
            <a:ext cx="8215796" cy="4596057"/>
          </a:xfrm>
        </p:spPr>
        <p:txBody>
          <a:bodyPr/>
          <a:lstStyle/>
          <a:p>
            <a:pPr marL="57150" indent="0">
              <a:buNone/>
            </a:pPr>
            <a:r>
              <a:rPr lang="en-US" sz="2000" dirty="0">
                <a:latin typeface="Helvetica" pitchFamily="34" charset="0"/>
                <a:cs typeface="Gotham Thin" pitchFamily="50" charset="0"/>
              </a:rPr>
              <a:t>A website for finding and ordering from restaurants that 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deliver. Have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to call every restaurant in city to get menu and ask if and where they deliver. Info is hard to collect</a:t>
            </a:r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.</a:t>
            </a:r>
          </a:p>
          <a:p>
            <a:pPr marL="400050"/>
            <a:r>
              <a:rPr lang="en-US" sz="2000" b="1" dirty="0" smtClean="0">
                <a:latin typeface="Helvetica" pitchFamily="34" charset="0"/>
                <a:cs typeface="Gotham Thin" pitchFamily="50" charset="0"/>
              </a:rPr>
              <a:t>Market</a:t>
            </a:r>
          </a:p>
          <a:p>
            <a:pPr marL="800100" lvl="1"/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Not a huge market but large enough.</a:t>
            </a:r>
          </a:p>
          <a:p>
            <a:pPr marL="800100" lvl="1"/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Make money off online ordering.</a:t>
            </a:r>
          </a:p>
          <a:p>
            <a:pPr marL="400050"/>
            <a:r>
              <a:rPr lang="en-US" sz="2200" b="1" dirty="0" smtClean="0">
                <a:latin typeface="Helvetica" pitchFamily="34" charset="0"/>
                <a:cs typeface="Gotham Thin" pitchFamily="50" charset="0"/>
              </a:rPr>
              <a:t>Acceptance – Will customers </a:t>
            </a:r>
            <a:r>
              <a:rPr lang="en-US" sz="2200" b="1" dirty="0">
                <a:latin typeface="Helvetica" pitchFamily="34" charset="0"/>
                <a:cs typeface="Gotham Thin" pitchFamily="50" charset="0"/>
              </a:rPr>
              <a:t>b</a:t>
            </a:r>
            <a:r>
              <a:rPr lang="en-US" sz="2200" b="1" dirty="0" smtClean="0">
                <a:latin typeface="Helvetica" pitchFamily="34" charset="0"/>
                <a:cs typeface="Gotham Thin" pitchFamily="50" charset="0"/>
              </a:rPr>
              <a:t>uy?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Useful for consumers.  </a:t>
            </a:r>
            <a:endParaRPr lang="en-US" sz="1800" dirty="0" smtClean="0">
              <a:latin typeface="Helvetica" pitchFamily="34" charset="0"/>
              <a:cs typeface="Gotham Thin" pitchFamily="50" charset="0"/>
            </a:endParaRPr>
          </a:p>
          <a:p>
            <a:pPr marL="800100" lvl="1"/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Key </a:t>
            </a:r>
            <a:r>
              <a:rPr lang="en-US" sz="1800" dirty="0">
                <a:latin typeface="Helvetica" pitchFamily="34" charset="0"/>
                <a:cs typeface="Gotham Thin" pitchFamily="50" charset="0"/>
              </a:rPr>
              <a:t>issue is whether you can get them economically.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Restaurants follow once consumers are engaged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.</a:t>
            </a:r>
          </a:p>
          <a:p>
            <a:pPr marL="400050"/>
            <a:r>
              <a:rPr lang="en-US" sz="2200" b="1" dirty="0" smtClean="0">
                <a:latin typeface="Helvetica" pitchFamily="34" charset="0"/>
                <a:cs typeface="Gotham Thin" pitchFamily="50" charset="0"/>
              </a:rPr>
              <a:t>Present Value – Why is it uniquely valuable now?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First-mover advantage/network effect for consumers.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Costly and time intensive to get menu/delivery info.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Consumers have no reason to switch because restaurants 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pay</a:t>
            </a:r>
            <a:r>
              <a:rPr lang="en-US" sz="1800" dirty="0">
                <a:latin typeface="Helvetica" pitchFamily="34" charset="0"/>
                <a:cs typeface="Gotham Thin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90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734017"/>
            <a:ext cx="8748059" cy="650516"/>
          </a:xfrm>
        </p:spPr>
        <p:txBody>
          <a:bodyPr/>
          <a:lstStyle/>
          <a:p>
            <a:r>
              <a:rPr lang="en-US" b="1" dirty="0" smtClean="0">
                <a:latin typeface="Helvetica" pitchFamily="34" charset="0"/>
              </a:rPr>
              <a:t>Bump </a:t>
            </a:r>
            <a:r>
              <a:rPr lang="en-US" dirty="0" smtClean="0">
                <a:latin typeface="Helvetica" pitchFamily="34" charset="0"/>
              </a:rPr>
              <a:t>Example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447740"/>
            <a:ext cx="7949963" cy="4355426"/>
          </a:xfrm>
        </p:spPr>
        <p:txBody>
          <a:bodyPr/>
          <a:lstStyle/>
          <a:p>
            <a:pPr marL="57150" indent="0">
              <a:buNone/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iPhone App to exchange contact 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info. Uses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unique identification of two phones 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from GPS and Synchronicity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of 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Bump.</a:t>
            </a:r>
          </a:p>
          <a:p>
            <a:pPr marL="57150" indent="0">
              <a:buNone/>
            </a:pPr>
            <a:endParaRPr lang="en-US" sz="2000" dirty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000" b="1" dirty="0" smtClean="0">
                <a:latin typeface="Helvetica" pitchFamily="34" charset="0"/>
                <a:cs typeface="Gotham Thin" pitchFamily="50" charset="0"/>
              </a:rPr>
              <a:t>Acceptance by customers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Consumers liked it/found it 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useful.</a:t>
            </a:r>
            <a:endParaRPr lang="en-US" sz="1800" dirty="0">
              <a:latin typeface="Helvetica" pitchFamily="34" charset="0"/>
              <a:cs typeface="Gotham Thin" pitchFamily="50" charset="0"/>
            </a:endParaRP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Huge piece of luck when billionth iPhone 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App.</a:t>
            </a:r>
            <a:endParaRPr lang="en-US" sz="1800" dirty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sz="2200" b="1" dirty="0" smtClean="0">
                <a:latin typeface="Helvetica" pitchFamily="34" charset="0"/>
                <a:cs typeface="Gotham Thin" pitchFamily="50" charset="0"/>
              </a:rPr>
              <a:t>Present value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Network 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effect.</a:t>
            </a:r>
          </a:p>
          <a:p>
            <a:pPr marL="57150" indent="0">
              <a:buNone/>
            </a:pPr>
            <a:endParaRPr lang="en-US" sz="2200" dirty="0">
              <a:latin typeface="Helvetica" pitchFamily="34" charset="0"/>
              <a:cs typeface="Gotham Thin" pitchFamily="50" charset="0"/>
            </a:endParaRPr>
          </a:p>
          <a:p>
            <a:pPr marL="57150" indent="0">
              <a:buNone/>
            </a:pPr>
            <a:r>
              <a:rPr lang="en-US" sz="2200" dirty="0" smtClean="0">
                <a:latin typeface="Helvetica" pitchFamily="34" charset="0"/>
                <a:cs typeface="Gotham Thin" pitchFamily="50" charset="0"/>
              </a:rPr>
              <a:t>But what is the Market? Industry? How do you make money?</a:t>
            </a:r>
          </a:p>
        </p:txBody>
      </p:sp>
    </p:spTree>
    <p:extLst>
      <p:ext uri="{BB962C8B-B14F-4D97-AF65-F5344CB8AC3E}">
        <p14:creationId xmlns:p14="http://schemas.microsoft.com/office/powerpoint/2010/main" val="407160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24832"/>
            <a:ext cx="8748059" cy="891147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Do’s &amp; Don’ts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15980"/>
            <a:ext cx="8188501" cy="4355426"/>
          </a:xfrm>
        </p:spPr>
        <p:txBody>
          <a:bodyPr/>
          <a:lstStyle/>
          <a:p>
            <a:pPr marL="400050"/>
            <a:r>
              <a:rPr lang="en-US" dirty="0" smtClean="0">
                <a:latin typeface="Helvetica" pitchFamily="34" charset="0"/>
                <a:cs typeface="Gotham Thin" pitchFamily="50" charset="0"/>
              </a:rPr>
              <a:t>Avoid Clichés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 “We have no competition.”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 “We are the low-cost provider.”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 “We only need a 5% market share.”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 “Our numbers are conservative.”</a:t>
            </a:r>
          </a:p>
          <a:p>
            <a:pPr marL="57150" indent="0">
              <a:buNone/>
            </a:pPr>
            <a:endParaRPr lang="en-US" sz="1200" dirty="0" smtClean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dirty="0" smtClean="0">
                <a:latin typeface="Helvetica" pitchFamily="34" charset="0"/>
                <a:cs typeface="Gotham Thin" pitchFamily="50" charset="0"/>
              </a:rPr>
              <a:t>Avoid Acronyms</a:t>
            </a:r>
          </a:p>
          <a:p>
            <a:pPr marL="800100" lvl="1"/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Don’t </a:t>
            </a:r>
            <a:r>
              <a:rPr lang="en-US" sz="1800" dirty="0">
                <a:latin typeface="Helvetica" pitchFamily="34" charset="0"/>
                <a:cs typeface="Gotham Thin" pitchFamily="50" charset="0"/>
              </a:rPr>
              <a:t>assume everyone reading your plan has your knowledge base.</a:t>
            </a:r>
          </a:p>
          <a:p>
            <a:pPr marL="800100" lvl="1"/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When </a:t>
            </a:r>
            <a:r>
              <a:rPr lang="en-US" sz="1800" dirty="0">
                <a:latin typeface="Helvetica" pitchFamily="34" charset="0"/>
                <a:cs typeface="Gotham Thin" pitchFamily="50" charset="0"/>
              </a:rPr>
              <a:t>you use an acronym, explain it the first time (TFT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).</a:t>
            </a:r>
            <a:endParaRPr lang="en-US" sz="1800" dirty="0">
              <a:latin typeface="Helvetica" pitchFamily="34" charset="0"/>
              <a:cs typeface="Gotham Thin" pitchFamily="50" charset="0"/>
            </a:endParaRPr>
          </a:p>
          <a:p>
            <a:pPr marL="57150" indent="0">
              <a:buNone/>
            </a:pPr>
            <a:endParaRPr lang="en-US" sz="1200" dirty="0" smtClean="0">
              <a:latin typeface="Helvetica" pitchFamily="34" charset="0"/>
              <a:cs typeface="Gotham Thin" pitchFamily="50" charset="0"/>
            </a:endParaRPr>
          </a:p>
          <a:p>
            <a:pPr marL="400050"/>
            <a:r>
              <a:rPr lang="en-US" dirty="0">
                <a:latin typeface="Helvetica" pitchFamily="34" charset="0"/>
                <a:cs typeface="Gotham Thin" pitchFamily="50" charset="0"/>
              </a:rPr>
              <a:t>No 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Autopilot</a:t>
            </a:r>
          </a:p>
          <a:p>
            <a:pPr marL="800100" lvl="1"/>
            <a:r>
              <a:rPr lang="en-US" sz="1800" dirty="0">
                <a:latin typeface="Helvetica" pitchFamily="34" charset="0"/>
                <a:cs typeface="Gotham Thin" pitchFamily="50" charset="0"/>
              </a:rPr>
              <a:t>Make sure the car has a driver. Someone should be the current CEO.  OK to say you will find a </a:t>
            </a:r>
            <a:r>
              <a:rPr lang="en-US" sz="1800" dirty="0" smtClean="0">
                <a:latin typeface="Helvetica" pitchFamily="34" charset="0"/>
                <a:cs typeface="Gotham Thin" pitchFamily="50" charset="0"/>
              </a:rPr>
              <a:t>permanent/better one </a:t>
            </a:r>
            <a:r>
              <a:rPr lang="en-US" sz="1800" dirty="0">
                <a:latin typeface="Helvetica" pitchFamily="34" charset="0"/>
                <a:cs typeface="Gotham Thin" pitchFamily="50" charset="0"/>
              </a:rPr>
              <a:t>later.</a:t>
            </a:r>
          </a:p>
          <a:p>
            <a:pPr marL="400050"/>
            <a:endParaRPr lang="en-US" dirty="0">
              <a:latin typeface="Gotham Light" pitchFamily="2" charset="0"/>
              <a:cs typeface="Gotham Thin" pitchFamily="50" charset="0"/>
            </a:endParaRPr>
          </a:p>
          <a:p>
            <a:pPr marL="400050"/>
            <a:endParaRPr lang="en-US" sz="2200" dirty="0">
              <a:latin typeface="Gotham Light" pitchFamily="2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46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24832"/>
            <a:ext cx="8748059" cy="891147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Do’s &amp; Don’ts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15980"/>
            <a:ext cx="8393217" cy="4355426"/>
          </a:xfrm>
        </p:spPr>
        <p:txBody>
          <a:bodyPr/>
          <a:lstStyle/>
          <a:p>
            <a:pPr marL="400050"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  <a:cs typeface="Gotham Thin" pitchFamily="50" charset="0"/>
              </a:rPr>
              <a:t>Be Clear and Concise</a:t>
            </a:r>
          </a:p>
          <a:p>
            <a:pPr marL="800100" lvl="1">
              <a:lnSpc>
                <a:spcPct val="150000"/>
              </a:lnSpc>
            </a:pPr>
            <a:r>
              <a:rPr lang="en-US" b="1" dirty="0" smtClean="0">
                <a:latin typeface="Helvetica" pitchFamily="34" charset="0"/>
                <a:cs typeface="Gotham Thin" pitchFamily="50" charset="0"/>
              </a:rPr>
              <a:t>YES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: 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Middleware for wireless networks</a:t>
            </a:r>
          </a:p>
          <a:p>
            <a:pPr marL="800100" lvl="1"/>
            <a:r>
              <a:rPr lang="en-US" b="1" dirty="0">
                <a:latin typeface="Helvetica" pitchFamily="34" charset="0"/>
                <a:cs typeface="Gotham Thin" pitchFamily="50" charset="0"/>
              </a:rPr>
              <a:t>NO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: Develops and delivers an integrated suite of packaged applications for web and wireless deployment. Global enterprises use these applications to become more competitive and profitable by establishing and sustaining high-yield interactions and transactions with customers, suppliers, and employees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.</a:t>
            </a:r>
            <a:endParaRPr lang="en-US" dirty="0">
              <a:latin typeface="Helvetica" pitchFamily="34" charset="0"/>
              <a:cs typeface="Gotham Thi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05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865464"/>
            <a:ext cx="8748059" cy="650516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Do’s &amp; Don’ts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15980"/>
            <a:ext cx="8748059" cy="4355426"/>
          </a:xfrm>
        </p:spPr>
        <p:txBody>
          <a:bodyPr/>
          <a:lstStyle/>
          <a:p>
            <a:pPr marL="400050">
              <a:lnSpc>
                <a:spcPct val="150000"/>
              </a:lnSpc>
            </a:pPr>
            <a:r>
              <a:rPr lang="en-US" sz="2800" dirty="0" smtClean="0">
                <a:latin typeface="Helvetica" pitchFamily="34" charset="0"/>
                <a:cs typeface="Gotham Thin" pitchFamily="50" charset="0"/>
              </a:rPr>
              <a:t>Capture Attention</a:t>
            </a:r>
          </a:p>
          <a:p>
            <a:pPr marL="800100"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Typical VC will not read past the first page.</a:t>
            </a:r>
          </a:p>
          <a:p>
            <a:pPr marL="800100"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Should answer the following questions in the first page:</a:t>
            </a:r>
          </a:p>
          <a:p>
            <a:pPr marL="1200150" lvl="2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What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is the opportunity?</a:t>
            </a:r>
          </a:p>
          <a:p>
            <a:pPr marL="1200150" lvl="2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Why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does anyone care?</a:t>
            </a:r>
          </a:p>
          <a:p>
            <a:pPr marL="1200150" lvl="2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How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will it be achieved?</a:t>
            </a:r>
          </a:p>
          <a:p>
            <a:pPr marL="1200150" lvl="2"/>
            <a:r>
              <a:rPr lang="en-US" sz="2000" dirty="0" smtClean="0">
                <a:latin typeface="Helvetica" pitchFamily="34" charset="0"/>
                <a:cs typeface="Gotham Thin" pitchFamily="50" charset="0"/>
              </a:rPr>
              <a:t>What </a:t>
            </a:r>
            <a:r>
              <a:rPr lang="en-US" sz="2000" dirty="0">
                <a:latin typeface="Helvetica" pitchFamily="34" charset="0"/>
                <a:cs typeface="Gotham Thin" pitchFamily="50" charset="0"/>
              </a:rPr>
              <a:t>is your unique differentiator?</a:t>
            </a:r>
          </a:p>
        </p:txBody>
      </p:sp>
    </p:spTree>
    <p:extLst>
      <p:ext uri="{BB962C8B-B14F-4D97-AF65-F5344CB8AC3E}">
        <p14:creationId xmlns:p14="http://schemas.microsoft.com/office/powerpoint/2010/main" val="220889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Q&amp;A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79082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04719"/>
            <a:ext cx="8290859" cy="987400"/>
          </a:xfrm>
        </p:spPr>
        <p:txBody>
          <a:bodyPr/>
          <a:lstStyle/>
          <a:p>
            <a:r>
              <a:rPr lang="en-US" sz="4000" dirty="0" smtClean="0">
                <a:latin typeface="Helvetica" pitchFamily="34" charset="0"/>
              </a:rPr>
              <a:t>Upcoming Events and Deadlines</a:t>
            </a:r>
            <a:endParaRPr lang="en-US" sz="4000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874675"/>
            <a:ext cx="8290859" cy="4355424"/>
          </a:xfrm>
        </p:spPr>
        <p:txBody>
          <a:bodyPr/>
          <a:lstStyle/>
          <a:p>
            <a:r>
              <a:rPr lang="en-US" sz="4000" b="1" baseline="30000" dirty="0"/>
              <a:t>Mission Driven Ventures</a:t>
            </a:r>
          </a:p>
          <a:p>
            <a:pPr lvl="1"/>
            <a:r>
              <a:rPr lang="en-US" sz="3200" baseline="30000" dirty="0"/>
              <a:t>Nov. 15 | 12-1 p.m. | Ida Noyes West Lounge</a:t>
            </a:r>
          </a:p>
          <a:p>
            <a:r>
              <a:rPr lang="en-US" sz="4000" b="1" baseline="30000" dirty="0"/>
              <a:t>Customer Discovery</a:t>
            </a:r>
          </a:p>
          <a:p>
            <a:pPr lvl="1"/>
            <a:r>
              <a:rPr lang="en-US" sz="3200" baseline="30000" dirty="0"/>
              <a:t>Nov. 16 | 12-1 p.m. | Ida Noyes West Lounge</a:t>
            </a:r>
          </a:p>
          <a:p>
            <a:r>
              <a:rPr lang="en-US" sz="4000" b="1" baseline="30000" dirty="0">
                <a:solidFill>
                  <a:srgbClr val="FF0000"/>
                </a:solidFill>
              </a:rPr>
              <a:t>Feasibility Summary Deadline: Nov. 27 | 10 a.m.</a:t>
            </a:r>
          </a:p>
          <a:p>
            <a:r>
              <a:rPr lang="en-US" sz="4000" b="1" baseline="30000" dirty="0">
                <a:solidFill>
                  <a:srgbClr val="FF0000"/>
                </a:solidFill>
              </a:rPr>
              <a:t>Notified of Acceptance by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baseline="30000" dirty="0">
                <a:solidFill>
                  <a:srgbClr val="FF0000"/>
                </a:solidFill>
              </a:rPr>
              <a:t>Nov. 29</a:t>
            </a:r>
          </a:p>
          <a:p>
            <a:r>
              <a:rPr lang="en-US" sz="4000" b="1" baseline="30000" dirty="0" smtClean="0"/>
              <a:t>CNVC </a:t>
            </a:r>
            <a:r>
              <a:rPr lang="en-US" sz="4000" b="1" baseline="30000" dirty="0"/>
              <a:t>Team Pitches and Networking</a:t>
            </a:r>
          </a:p>
          <a:p>
            <a:pPr lvl="1"/>
            <a:r>
              <a:rPr lang="en-US" sz="3200" baseline="30000" dirty="0"/>
              <a:t>Nov. 30 | 4:30-6 p.m. | Harper Center </a:t>
            </a:r>
            <a:r>
              <a:rPr lang="en-US" sz="3200" baseline="30000" dirty="0" smtClean="0"/>
              <a:t>219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838417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215753"/>
            <a:ext cx="8290859" cy="1143000"/>
          </a:xfrm>
        </p:spPr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385047"/>
            <a:ext cx="8385749" cy="4630735"/>
          </a:xfrm>
        </p:spPr>
        <p:txBody>
          <a:bodyPr/>
          <a:lstStyle/>
          <a:p>
            <a:r>
              <a:rPr lang="en-US" dirty="0" smtClean="0"/>
              <a:t>Thank you to our generous sponsors.</a:t>
            </a:r>
          </a:p>
          <a:p>
            <a:pPr lvl="1"/>
            <a:r>
              <a:rPr lang="en-US" dirty="0"/>
              <a:t>Andrew </a:t>
            </a:r>
            <a:r>
              <a:rPr lang="en-US" dirty="0" err="1"/>
              <a:t>Alper</a:t>
            </a:r>
            <a:r>
              <a:rPr lang="en-US" dirty="0"/>
              <a:t>, AB ’80, MBA ’81</a:t>
            </a:r>
          </a:p>
          <a:p>
            <a:pPr lvl="1"/>
            <a:r>
              <a:rPr lang="en-US" dirty="0"/>
              <a:t>David Daigle, MBA ’94</a:t>
            </a:r>
          </a:p>
          <a:p>
            <a:pPr lvl="1"/>
            <a:r>
              <a:rPr lang="en-US" dirty="0"/>
              <a:t>Immanuel </a:t>
            </a:r>
            <a:r>
              <a:rPr lang="en-US" dirty="0" err="1"/>
              <a:t>Thangaraj</a:t>
            </a:r>
            <a:r>
              <a:rPr lang="en-US" dirty="0"/>
              <a:t>, AB ’92, MBA ‘93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95288" y="6324962"/>
            <a:ext cx="2133600" cy="525101"/>
          </a:xfrm>
          <a:prstGeom prst="rect">
            <a:avLst/>
          </a:prstGeom>
        </p:spPr>
        <p:txBody>
          <a:bodyPr/>
          <a:lstStyle/>
          <a:p>
            <a:fld id="{A941AB38-8CE5-F646-B519-7272CF6DEDD1}" type="datetime1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324962"/>
            <a:ext cx="2895600" cy="5251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D48E4-CBB5-5740-B124-17C72D83774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8986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 more information, visit: </a:t>
            </a:r>
            <a:r>
              <a:rPr lang="en-US" dirty="0" smtClean="0">
                <a:solidFill>
                  <a:srgbClr val="A50021"/>
                </a:solidFill>
              </a:rPr>
              <a:t>www.chicagonvc.com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59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6940" y="716898"/>
            <a:ext cx="4071910" cy="5315743"/>
            <a:chOff x="2451978" y="505894"/>
            <a:chExt cx="4596194" cy="6000178"/>
          </a:xfrm>
        </p:grpSpPr>
        <p:sp>
          <p:nvSpPr>
            <p:cNvPr id="8" name="Rectangle 7"/>
            <p:cNvSpPr/>
            <p:nvPr/>
          </p:nvSpPr>
          <p:spPr>
            <a:xfrm rot="550132">
              <a:off x="2492949" y="5851290"/>
              <a:ext cx="368813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20600">
              <a:off x="3419228" y="5996042"/>
              <a:ext cx="2667806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Business Analogues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16617">
              <a:off x="2810482" y="5306956"/>
              <a:ext cx="368813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487085">
              <a:off x="3736762" y="5499834"/>
              <a:ext cx="2667806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Business Risks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32268">
              <a:off x="2451978" y="4790125"/>
              <a:ext cx="368813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202736">
              <a:off x="3378258" y="4934877"/>
              <a:ext cx="2667806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Progress to Date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58083">
              <a:off x="3271419" y="4281645"/>
              <a:ext cx="368813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610522">
              <a:off x="4197699" y="4426397"/>
              <a:ext cx="2667806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Management Team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77879">
              <a:off x="2795791" y="3767143"/>
              <a:ext cx="368813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30318">
              <a:off x="4391784" y="3879342"/>
              <a:ext cx="1992784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Operations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156" y="3173460"/>
              <a:ext cx="368813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2439">
              <a:off x="4975635" y="3265175"/>
              <a:ext cx="1992784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Revenue Model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21343773">
              <a:off x="3185591" y="2667832"/>
              <a:ext cx="3436137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322635">
              <a:off x="3731770" y="2772004"/>
              <a:ext cx="2971597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Customer Engagement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85025" y="2081486"/>
              <a:ext cx="3696202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2439">
              <a:off x="4373854" y="2178398"/>
              <a:ext cx="2674318" cy="437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Intellectual Property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1349934">
              <a:off x="3185491" y="1525509"/>
              <a:ext cx="3241140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21402373">
              <a:off x="4866558" y="1571019"/>
              <a:ext cx="1442453" cy="437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Competition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21119990">
              <a:off x="2990409" y="1010875"/>
              <a:ext cx="3593274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21172429">
              <a:off x="3974227" y="1058939"/>
              <a:ext cx="2320013" cy="437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 smtClean="0">
                  <a:latin typeface="Helvetica" pitchFamily="34" charset="0"/>
                  <a:cs typeface="Century Gothic"/>
                </a:rPr>
                <a:t>Customer Segments</a:t>
              </a:r>
              <a:endParaRPr lang="en-US" sz="1600" dirty="0">
                <a:latin typeface="Helvetica" pitchFamily="34" charset="0"/>
                <a:cs typeface="Century Gothic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0702918">
              <a:off x="2672876" y="509040"/>
              <a:ext cx="3593274" cy="6547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4765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20755357">
              <a:off x="3815481" y="505894"/>
              <a:ext cx="2002427" cy="437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latin typeface="Helvetica" pitchFamily="34" charset="0"/>
                  <a:cs typeface="Century Gothic"/>
                </a:rPr>
                <a:t>Value Proposition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80095" y="755038"/>
            <a:ext cx="4371372" cy="5277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4765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535" y="985778"/>
            <a:ext cx="3810541" cy="470814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400" b="1" dirty="0" smtClean="0">
                <a:latin typeface="Helvetica" pitchFamily="34" charset="0"/>
              </a:rPr>
              <a:t>Key Elements </a:t>
            </a:r>
            <a:br>
              <a:rPr lang="en-US" sz="5400" b="1" dirty="0" smtClean="0">
                <a:latin typeface="Helvetica" pitchFamily="34" charset="0"/>
              </a:rPr>
            </a:br>
            <a:r>
              <a:rPr lang="en-US" sz="2000" b="1" dirty="0" smtClean="0">
                <a:latin typeface="Helvetica" pitchFamily="34" charset="0"/>
              </a:rPr>
              <a:t/>
            </a:r>
            <a:br>
              <a:rPr lang="en-US" sz="2000" b="1" dirty="0" smtClean="0">
                <a:latin typeface="Helvetica" pitchFamily="34" charset="0"/>
              </a:rPr>
            </a:br>
            <a:r>
              <a:rPr lang="en-US" sz="5400" b="1" dirty="0" smtClean="0">
                <a:solidFill>
                  <a:schemeClr val="bg1"/>
                </a:solidFill>
                <a:latin typeface="Helvetica" pitchFamily="34" charset="0"/>
              </a:rPr>
              <a:t>of a </a:t>
            </a:r>
            <a:br>
              <a:rPr lang="en-US" sz="5400" b="1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Helvetica" pitchFamily="34" charset="0"/>
              </a:rPr>
            </a:br>
            <a:r>
              <a:rPr lang="en-US" sz="5400" b="1" dirty="0" smtClean="0">
                <a:latin typeface="Helvetica" pitchFamily="34" charset="0"/>
              </a:rPr>
              <a:t>Feasibility Summary</a:t>
            </a:r>
            <a:endParaRPr lang="en-US" sz="54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36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24832"/>
            <a:ext cx="8290859" cy="862773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Value Proposition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612233"/>
            <a:ext cx="8290859" cy="4403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What are you building and for whom?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Am I solving a customer’s need or problem?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45674" y="2954408"/>
            <a:ext cx="3700034" cy="2946432"/>
            <a:chOff x="5045674" y="2640157"/>
            <a:chExt cx="3700034" cy="3636360"/>
          </a:xfrm>
        </p:grpSpPr>
        <p:sp>
          <p:nvSpPr>
            <p:cNvPr id="7" name="Rectangle 6"/>
            <p:cNvSpPr/>
            <p:nvPr/>
          </p:nvSpPr>
          <p:spPr>
            <a:xfrm>
              <a:off x="5045674" y="2640157"/>
              <a:ext cx="3700034" cy="3636360"/>
            </a:xfrm>
            <a:prstGeom prst="rect">
              <a:avLst/>
            </a:prstGeom>
            <a:noFill/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/>
                <a:cs typeface="Century Gothic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148594" y="2787437"/>
              <a:ext cx="3580691" cy="2722019"/>
              <a:chOff x="5104394" y="2890401"/>
              <a:chExt cx="3236809" cy="2722019"/>
            </a:xfrm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104394" y="3344114"/>
                <a:ext cx="3198406" cy="226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20000"/>
                  </a:spcBef>
                  <a:buClr>
                    <a:srgbClr val="666699"/>
                  </a:buClr>
                  <a:buSzPct val="80000"/>
                </a:pPr>
                <a:r>
                  <a:rPr lang="en-US" sz="1600" dirty="0">
                    <a:latin typeface="Helvetica" pitchFamily="34" charset="0"/>
                    <a:ea typeface="ヒラギノ角ゴ Pro W3" charset="0"/>
                    <a:cs typeface="Century Gothic"/>
                  </a:rPr>
                  <a:t>The c</a:t>
                </a:r>
                <a:r>
                  <a:rPr lang="en-US" sz="1600" dirty="0" smtClean="0">
                    <a:latin typeface="Helvetica" pitchFamily="34" charset="0"/>
                    <a:ea typeface="ヒラギノ角ゴ Pro W3" charset="0"/>
                    <a:cs typeface="Century Gothic"/>
                  </a:rPr>
                  <a:t>ompany’s </a:t>
                </a:r>
                <a:r>
                  <a:rPr lang="en-US" sz="1600" dirty="0">
                    <a:latin typeface="Helvetica" pitchFamily="34" charset="0"/>
                    <a:ea typeface="ヒラギノ角ゴ Pro W3" charset="0"/>
                    <a:cs typeface="Century Gothic"/>
                  </a:rPr>
                  <a:t>objective is to develop </a:t>
                </a:r>
                <a:r>
                  <a:rPr lang="en-US" sz="1600" dirty="0" smtClean="0">
                    <a:latin typeface="Helvetica" pitchFamily="34" charset="0"/>
                    <a:ea typeface="ヒラギノ角ゴ Pro W3" charset="0"/>
                    <a:cs typeface="Century Gothic"/>
                  </a:rPr>
                  <a:t>non-invasive </a:t>
                </a:r>
                <a:r>
                  <a:rPr lang="en-US" sz="1600" dirty="0">
                    <a:latin typeface="Helvetica" pitchFamily="34" charset="0"/>
                    <a:ea typeface="ヒラギノ角ゴ Pro W3" charset="0"/>
                    <a:cs typeface="Century Gothic"/>
                  </a:rPr>
                  <a:t>medical diagnostic tests. The first application is for using a proprietary saliva collection device to measure glucose levels in diabetics.</a:t>
                </a:r>
              </a:p>
            </p:txBody>
          </p:sp>
          <p:sp>
            <p:nvSpPr>
              <p:cNvPr id="10" name="Rectangle 2"/>
              <p:cNvSpPr>
                <a:spLocks/>
              </p:cNvSpPr>
              <p:nvPr/>
            </p:nvSpPr>
            <p:spPr bwMode="auto">
              <a:xfrm>
                <a:off x="5186510" y="2890401"/>
                <a:ext cx="3154693" cy="442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b="1" dirty="0" smtClean="0">
                    <a:latin typeface="Helvetica" pitchFamily="34" charset="0"/>
                    <a:ea typeface="MS PGothic" charset="0"/>
                    <a:cs typeface="Century Gothic"/>
                    <a:sym typeface="Helvetica" charset="0"/>
                  </a:rPr>
                  <a:t>Example </a:t>
                </a:r>
                <a:r>
                  <a:rPr lang="en-US" b="1" dirty="0">
                    <a:latin typeface="Helvetica" pitchFamily="34" charset="0"/>
                    <a:ea typeface="MS PGothic" charset="0"/>
                    <a:cs typeface="Century Gothic"/>
                    <a:sym typeface="Helvetica" charset="0"/>
                  </a:rPr>
                  <a:t>2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01347" y="2954407"/>
            <a:ext cx="4392420" cy="2946433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3305" y="3420701"/>
            <a:ext cx="4135264" cy="242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buClr>
                <a:srgbClr val="666699"/>
              </a:buClr>
              <a:buSzPct val="80000"/>
            </a:pP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The company has developed the </a:t>
            </a:r>
            <a:r>
              <a:rPr lang="en-US" sz="1600" dirty="0" err="1">
                <a:latin typeface="Helvetica" pitchFamily="34" charset="0"/>
                <a:ea typeface="ヒラギノ角ゴ Pro W3" charset="0"/>
                <a:cs typeface="Century Gothic"/>
              </a:rPr>
              <a:t>SalivaSac</a:t>
            </a: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™, a proprietary semi-permeable membrane that enables the collection in saliva of biochemical markers below 12 </a:t>
            </a:r>
            <a:r>
              <a:rPr lang="en-US" sz="1600" dirty="0" err="1">
                <a:latin typeface="Helvetica" pitchFamily="34" charset="0"/>
                <a:ea typeface="ヒラギノ角ゴ Pro W3" charset="0"/>
                <a:cs typeface="Century Gothic"/>
              </a:rPr>
              <a:t>kilodaltons</a:t>
            </a: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.  The company will focus on finding those applications which meet this criteria and where there is an advantage to collecting a </a:t>
            </a:r>
            <a:r>
              <a:rPr lang="en-US" sz="1600" dirty="0" smtClean="0">
                <a:latin typeface="Helvetica" pitchFamily="34" charset="0"/>
                <a:ea typeface="ヒラギノ角ゴ Pro W3" charset="0"/>
                <a:cs typeface="Century Gothic"/>
              </a:rPr>
              <a:t>non-invasive </a:t>
            </a:r>
            <a:r>
              <a:rPr lang="en-US" sz="1600" dirty="0">
                <a:latin typeface="Helvetica" pitchFamily="34" charset="0"/>
                <a:ea typeface="ヒラギノ角ゴ Pro W3" charset="0"/>
                <a:cs typeface="Century Gothic"/>
              </a:rPr>
              <a:t>sample.</a:t>
            </a:r>
          </a:p>
        </p:txBody>
      </p:sp>
      <p:sp>
        <p:nvSpPr>
          <p:cNvPr id="15" name="Rectangle 2"/>
          <p:cNvSpPr>
            <a:spLocks/>
          </p:cNvSpPr>
          <p:nvPr/>
        </p:nvSpPr>
        <p:spPr bwMode="auto">
          <a:xfrm>
            <a:off x="722682" y="3054097"/>
            <a:ext cx="2127633" cy="3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 dirty="0" smtClean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Example </a:t>
            </a:r>
            <a:r>
              <a:rPr lang="en-US" b="1" dirty="0">
                <a:latin typeface="Helvetica" pitchFamily="34" charset="0"/>
                <a:ea typeface="MS PGothic" charset="0"/>
                <a:cs typeface="Century Gothic"/>
                <a:sym typeface="Helvetica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981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24833"/>
            <a:ext cx="8290859" cy="890068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Customer Segments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612233"/>
            <a:ext cx="8290859" cy="4403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Who are your customers?</a:t>
            </a:r>
          </a:p>
          <a:p>
            <a:pPr lvl="1"/>
            <a:r>
              <a:rPr lang="en-US" dirty="0" smtClean="0">
                <a:latin typeface="Helvetica" pitchFamily="34" charset="0"/>
                <a:cs typeface="Gotham Thin" pitchFamily="50" charset="0"/>
              </a:rPr>
              <a:t>Who are the different groups of people or organizations you aim to reach and serve?</a:t>
            </a:r>
          </a:p>
          <a:p>
            <a:pPr marL="457200" lvl="1" indent="0">
              <a:buNone/>
            </a:pPr>
            <a:endParaRPr lang="en-US" dirty="0" smtClean="0">
              <a:latin typeface="Helvetica" pitchFamily="34" charset="0"/>
              <a:cs typeface="Gotham Thin" pitchFamily="50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Gotham Thin" pitchFamily="50" charset="0"/>
              </a:rPr>
              <a:t>How do you define your market?</a:t>
            </a:r>
          </a:p>
          <a:p>
            <a:pPr marL="457200" lvl="1" indent="0">
              <a:buNone/>
            </a:pPr>
            <a:endParaRPr lang="en-US" dirty="0" smtClean="0">
              <a:latin typeface="Helvetica" pitchFamily="34" charset="0"/>
              <a:cs typeface="Gotham Thin" pitchFamily="50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Gotham Thin" pitchFamily="50" charset="0"/>
              </a:rPr>
              <a:t>What is the potential market size?</a:t>
            </a:r>
          </a:p>
        </p:txBody>
      </p:sp>
    </p:spTree>
    <p:extLst>
      <p:ext uri="{BB962C8B-B14F-4D97-AF65-F5344CB8AC3E}">
        <p14:creationId xmlns:p14="http://schemas.microsoft.com/office/powerpoint/2010/main" val="1844396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4302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Customer Segments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15979"/>
            <a:ext cx="8290859" cy="44998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Market Size Estimate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4540" y="2265533"/>
            <a:ext cx="6034920" cy="3634974"/>
            <a:chOff x="334669" y="3462147"/>
            <a:chExt cx="5193571" cy="3128210"/>
          </a:xfrm>
        </p:grpSpPr>
        <p:sp>
          <p:nvSpPr>
            <p:cNvPr id="7" name="Rectangle 6"/>
            <p:cNvSpPr/>
            <p:nvPr/>
          </p:nvSpPr>
          <p:spPr>
            <a:xfrm>
              <a:off x="334669" y="3462147"/>
              <a:ext cx="5193571" cy="3128210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/>
                <a:cs typeface="Century Gothic"/>
              </a:endParaRPr>
            </a:p>
          </p:txBody>
        </p:sp>
        <p:pic>
          <p:nvPicPr>
            <p:cNvPr id="8" name="Picture 7" descr="Screen Shot 2013-01-04 at 12.06.2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70" y="3654284"/>
              <a:ext cx="5121870" cy="2718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323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88169"/>
            <a:ext cx="8290859" cy="44276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Customer Profile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74168" y="2189747"/>
            <a:ext cx="3977942" cy="3507137"/>
            <a:chOff x="5490546" y="3519704"/>
            <a:chExt cx="3349903" cy="2953428"/>
          </a:xfrm>
        </p:grpSpPr>
        <p:sp>
          <p:nvSpPr>
            <p:cNvPr id="10" name="Rectangle 9"/>
            <p:cNvSpPr/>
            <p:nvPr/>
          </p:nvSpPr>
          <p:spPr>
            <a:xfrm>
              <a:off x="5490546" y="3519704"/>
              <a:ext cx="2821553" cy="2953428"/>
            </a:xfrm>
            <a:prstGeom prst="rect">
              <a:avLst/>
            </a:prstGeom>
            <a:solidFill>
              <a:srgbClr val="FFFFFF"/>
            </a:solidFill>
            <a:ln w="3175" cmpd="sng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/>
                <a:cs typeface="Century Gothic"/>
              </a:endParaRPr>
            </a:p>
          </p:txBody>
        </p:sp>
        <p:pic>
          <p:nvPicPr>
            <p:cNvPr id="11" name="Picture 10" descr="dimension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t="2193" r="37399"/>
            <a:stretch/>
          </p:blipFill>
          <p:spPr>
            <a:xfrm>
              <a:off x="6078706" y="4103385"/>
              <a:ext cx="2087001" cy="206731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86459" y="3897666"/>
              <a:ext cx="17406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Handwriting - Dakota"/>
                  <a:cs typeface="Handwriting - Dakota"/>
                </a:rPr>
                <a:t>29 years old</a:t>
              </a:r>
              <a:endParaRPr lang="en-US" sz="1500" dirty="0">
                <a:latin typeface="Handwriting - Dakota"/>
                <a:cs typeface="Handwriting - Dakot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00260" y="4821254"/>
              <a:ext cx="218724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Handwriting - Dakota"/>
                  <a:cs typeface="Handwriting - Dakota"/>
                </a:rPr>
                <a:t>City dweller</a:t>
              </a:r>
              <a:endParaRPr lang="en-US" sz="1500" dirty="0">
                <a:latin typeface="Handwriting - Dakota"/>
                <a:cs typeface="Handwriting - Dakot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3662" y="4081300"/>
              <a:ext cx="14467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Handwriting - Dakota"/>
                  <a:cs typeface="Handwriting - Dakota"/>
                </a:rPr>
                <a:t>Single</a:t>
              </a:r>
              <a:endParaRPr lang="en-US" sz="1500" dirty="0">
                <a:latin typeface="Handwriting - Dakota"/>
                <a:cs typeface="Handwriting - Dakot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86445" y="5464334"/>
              <a:ext cx="986447" cy="46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latin typeface="Handwriting - Dakota"/>
                  <a:cs typeface="Handwriting - Dakota"/>
                </a:rPr>
                <a:t>$60-80K Income</a:t>
              </a:r>
              <a:endParaRPr lang="en-US" sz="1500" dirty="0">
                <a:latin typeface="Handwriting - Dakota"/>
                <a:cs typeface="Handwriting - Dakota"/>
              </a:endParaRPr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4302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Customer Segments</a:t>
            </a:r>
            <a:endParaRPr lang="en-US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78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941" y="672959"/>
            <a:ext cx="8290859" cy="891146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Competition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941" y="1564105"/>
            <a:ext cx="8290859" cy="44516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How will you win?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Who are current players in the market?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Who could be your competition in the future?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What are your competitive (dis)advantages?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How are you positioned with respect to competition?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Helvetica" pitchFamily="34" charset="0"/>
                <a:cs typeface="Gotham Thin" pitchFamily="50" charset="0"/>
              </a:rPr>
              <a:t>What barriers to entry will protect </a:t>
            </a:r>
            <a:r>
              <a:rPr lang="en-US" dirty="0" smtClean="0">
                <a:latin typeface="Helvetica" pitchFamily="34" charset="0"/>
                <a:cs typeface="Gotham Thin" pitchFamily="50" charset="0"/>
              </a:rPr>
              <a:t>you?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Helvetica" pitchFamily="34" charset="0"/>
                <a:cs typeface="Gotham Thin" pitchFamily="50" charset="0"/>
              </a:rPr>
              <a:t>IP</a:t>
            </a:r>
            <a:r>
              <a:rPr lang="en-US" dirty="0">
                <a:latin typeface="Helvetica" pitchFamily="34" charset="0"/>
                <a:cs typeface="Gotham Thin" pitchFamily="50" charset="0"/>
              </a:rPr>
              <a:t>, customer development process, etc.?</a:t>
            </a:r>
          </a:p>
        </p:txBody>
      </p:sp>
    </p:spTree>
    <p:extLst>
      <p:ext uri="{BB962C8B-B14F-4D97-AF65-F5344CB8AC3E}">
        <p14:creationId xmlns:p14="http://schemas.microsoft.com/office/powerpoint/2010/main" val="17507932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1516_Polsky_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</TotalTime>
  <Words>1587</Words>
  <Application>Microsoft Office PowerPoint</Application>
  <PresentationFormat>On-screen Show (4:3)</PresentationFormat>
  <Paragraphs>232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MS PGothic</vt:lpstr>
      <vt:lpstr>Arial</vt:lpstr>
      <vt:lpstr>Calibri</vt:lpstr>
      <vt:lpstr>Century Gothic</vt:lpstr>
      <vt:lpstr>Courier New</vt:lpstr>
      <vt:lpstr>Geneva</vt:lpstr>
      <vt:lpstr>Gotham Light</vt:lpstr>
      <vt:lpstr>Gotham Thin</vt:lpstr>
      <vt:lpstr>Handwriting - Dakota</vt:lpstr>
      <vt:lpstr>Helvetica</vt:lpstr>
      <vt:lpstr>Wingdings</vt:lpstr>
      <vt:lpstr>ヒラギノ角ゴ Pro W3</vt:lpstr>
      <vt:lpstr>091516_Polsky_PowerPointTemplate</vt:lpstr>
      <vt:lpstr>PowerPoint Presentation</vt:lpstr>
      <vt:lpstr>Agenda</vt:lpstr>
      <vt:lpstr>Upcoming Events and Deadlines</vt:lpstr>
      <vt:lpstr>Key Elements   of a   Feasibility Summary</vt:lpstr>
      <vt:lpstr>Value Proposition</vt:lpstr>
      <vt:lpstr>Customer Segments</vt:lpstr>
      <vt:lpstr>Customer Segments</vt:lpstr>
      <vt:lpstr>Customer Segments</vt:lpstr>
      <vt:lpstr>Competition</vt:lpstr>
      <vt:lpstr>Intellectual Property</vt:lpstr>
      <vt:lpstr>Revenue Model</vt:lpstr>
      <vt:lpstr>Operations</vt:lpstr>
      <vt:lpstr>Management Team</vt:lpstr>
      <vt:lpstr>Management Team</vt:lpstr>
      <vt:lpstr>Progress to Date</vt:lpstr>
      <vt:lpstr>Business Risks</vt:lpstr>
      <vt:lpstr>Business Analogues</vt:lpstr>
      <vt:lpstr>Social Ventures</vt:lpstr>
      <vt:lpstr>Social Ventures:  Customers vs. Beneficiaries</vt:lpstr>
      <vt:lpstr>Social Ventures: Financial Strategy</vt:lpstr>
      <vt:lpstr>Social Ventures: Social Impact</vt:lpstr>
      <vt:lpstr>Peter Thiel’s: 7 Questions Every Business Must Answer</vt:lpstr>
      <vt:lpstr>What Do VC’s Actually Consider?</vt:lpstr>
      <vt:lpstr>Grubhub Example</vt:lpstr>
      <vt:lpstr>Bump Example</vt:lpstr>
      <vt:lpstr>Do’s &amp; Don’ts</vt:lpstr>
      <vt:lpstr>Do’s &amp; Don’ts</vt:lpstr>
      <vt:lpstr>Do’s &amp; Don’ts</vt:lpstr>
      <vt:lpstr>Q&amp;A</vt:lpstr>
      <vt:lpstr>Sponsors</vt:lpstr>
      <vt:lpstr>For more information, visit: www.chicagonvc.com </vt:lpstr>
    </vt:vector>
  </TitlesOfParts>
  <Company>The University of Chicago Booth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Pergande, Micheline</dc:creator>
  <cp:lastModifiedBy>Starr Marcello</cp:lastModifiedBy>
  <cp:revision>82</cp:revision>
  <cp:lastPrinted>2017-11-13T15:01:54Z</cp:lastPrinted>
  <dcterms:created xsi:type="dcterms:W3CDTF">2016-09-19T16:02:24Z</dcterms:created>
  <dcterms:modified xsi:type="dcterms:W3CDTF">2017-11-13T16:08:04Z</dcterms:modified>
</cp:coreProperties>
</file>